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9" r:id="rId2"/>
    <p:sldId id="620" r:id="rId3"/>
    <p:sldId id="258" r:id="rId4"/>
    <p:sldId id="267" r:id="rId5"/>
    <p:sldId id="268" r:id="rId6"/>
    <p:sldId id="269" r:id="rId7"/>
    <p:sldId id="617" r:id="rId8"/>
    <p:sldId id="271" r:id="rId9"/>
    <p:sldId id="270" r:id="rId10"/>
    <p:sldId id="627" r:id="rId11"/>
    <p:sldId id="273" r:id="rId12"/>
    <p:sldId id="619" r:id="rId13"/>
    <p:sldId id="277" r:id="rId14"/>
    <p:sldId id="626" r:id="rId15"/>
    <p:sldId id="274" r:id="rId16"/>
    <p:sldId id="276" r:id="rId17"/>
    <p:sldId id="261" r:id="rId18"/>
    <p:sldId id="260" r:id="rId19"/>
    <p:sldId id="279" r:id="rId20"/>
    <p:sldId id="594" r:id="rId21"/>
    <p:sldId id="605" r:id="rId22"/>
    <p:sldId id="603" r:id="rId23"/>
    <p:sldId id="609" r:id="rId24"/>
    <p:sldId id="606" r:id="rId25"/>
    <p:sldId id="595" r:id="rId26"/>
    <p:sldId id="591" r:id="rId27"/>
    <p:sldId id="597" r:id="rId28"/>
    <p:sldId id="598" r:id="rId29"/>
    <p:sldId id="600" r:id="rId30"/>
    <p:sldId id="602" r:id="rId31"/>
    <p:sldId id="613" r:id="rId32"/>
    <p:sldId id="614" r:id="rId33"/>
    <p:sldId id="633" r:id="rId34"/>
    <p:sldId id="588" r:id="rId35"/>
    <p:sldId id="589" r:id="rId36"/>
    <p:sldId id="607" r:id="rId37"/>
    <p:sldId id="634" r:id="rId38"/>
    <p:sldId id="608" r:id="rId39"/>
    <p:sldId id="623" r:id="rId40"/>
    <p:sldId id="611" r:id="rId41"/>
    <p:sldId id="612" r:id="rId42"/>
    <p:sldId id="615" r:id="rId43"/>
    <p:sldId id="618" r:id="rId44"/>
    <p:sldId id="585" r:id="rId45"/>
    <p:sldId id="283" r:id="rId46"/>
    <p:sldId id="616" r:id="rId47"/>
    <p:sldId id="631" r:id="rId48"/>
    <p:sldId id="632" r:id="rId49"/>
    <p:sldId id="628" r:id="rId50"/>
    <p:sldId id="624" r:id="rId51"/>
    <p:sldId id="622" r:id="rId52"/>
    <p:sldId id="625" r:id="rId5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FFFFFF"/>
    <a:srgbClr val="303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7" autoAdjust="0"/>
    <p:restoredTop sz="94249" autoAdjust="0"/>
  </p:normalViewPr>
  <p:slideViewPr>
    <p:cSldViewPr snapToGrid="0">
      <p:cViewPr varScale="1">
        <p:scale>
          <a:sx n="64" d="100"/>
          <a:sy n="64" d="100"/>
        </p:scale>
        <p:origin x="900"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2" d="100"/>
          <a:sy n="52" d="100"/>
        </p:scale>
        <p:origin x="201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26AABEE-54A2-4C56-865E-367D82EB088D}" type="datetimeFigureOut">
              <a:rPr lang="en-US" smtClean="0"/>
              <a:t>4/25/2019</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E2F680D-691E-4431-AF37-3B53D13F1320}" type="slidenum">
              <a:rPr lang="en-US" smtClean="0"/>
              <a:t>‹#›</a:t>
            </a:fld>
            <a:endParaRPr lang="en-US"/>
          </a:p>
        </p:txBody>
      </p:sp>
    </p:spTree>
    <p:extLst>
      <p:ext uri="{BB962C8B-B14F-4D97-AF65-F5344CB8AC3E}">
        <p14:creationId xmlns:p14="http://schemas.microsoft.com/office/powerpoint/2010/main" val="272342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iblegateway.com/passage/?search=1+Cor+1%3A20-24&amp;version=ESV#fen-ESV-28368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Meyer_v._Nebraska#cite_note-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wittenbergacademy.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lcms.org/about/beliefs/doctrine/brief-statement-of-lcms-doctrinal-position#creatio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ebmail.aol.com/41421/aol/en-us/Suite.aspx#_ftnref1"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bereanbuilders.com/?fbclid=IwAR3vqmDVaTeCjPiTIiww2NvzJZkPNc4XNyBOLmGkhS5FQXnSGrbRuU3MkX0"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bereanbuilders.com/?fbclid=IwAR3vqmDVaTeCjPiTIiww2NvzJZkPNc4XNyBOLmGkhS5FQXnSGrbRuU3MkX0"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cr.org/article/blind-cavefish-illuminate-divine-engineeri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jesus-story.net/jesus-childre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cms.org/about/beliefs/doctrine/brief-statement-of-lcms-doctrinal-position#holy-scriptur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Materialism? Methodological Naturalism or Materialism is to Science, as Separation of Church &amp; State is to Government. </a:t>
            </a:r>
          </a:p>
        </p:txBody>
      </p:sp>
      <p:sp>
        <p:nvSpPr>
          <p:cNvPr id="4" name="Slide Number Placeholder 3"/>
          <p:cNvSpPr>
            <a:spLocks noGrp="1"/>
          </p:cNvSpPr>
          <p:nvPr>
            <p:ph type="sldNum" sz="quarter" idx="5"/>
          </p:nvPr>
        </p:nvSpPr>
        <p:spPr/>
        <p:txBody>
          <a:bodyPr/>
          <a:lstStyle/>
          <a:p>
            <a:fld id="{0E2F680D-691E-4431-AF37-3B53D13F1320}" type="slidenum">
              <a:rPr lang="en-US" smtClean="0"/>
              <a:t>1</a:t>
            </a:fld>
            <a:endParaRPr lang="en-US"/>
          </a:p>
        </p:txBody>
      </p:sp>
    </p:spTree>
    <p:extLst>
      <p:ext uri="{BB962C8B-B14F-4D97-AF65-F5344CB8AC3E}">
        <p14:creationId xmlns:p14="http://schemas.microsoft.com/office/powerpoint/2010/main" val="822462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10</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defTabSz="942289">
              <a:defRPr/>
            </a:pPr>
            <a:endParaRPr lang="en-US" b="0" i="0" dirty="0">
              <a:solidFill>
                <a:srgbClr val="993300"/>
              </a:solidFill>
              <a:effectLst/>
              <a:latin typeface="Verdana" panose="020B0604030504040204" pitchFamily="34" charset="0"/>
            </a:endParaRPr>
          </a:p>
        </p:txBody>
      </p:sp>
    </p:spTree>
    <p:extLst>
      <p:ext uri="{BB962C8B-B14F-4D97-AF65-F5344CB8AC3E}">
        <p14:creationId xmlns:p14="http://schemas.microsoft.com/office/powerpoint/2010/main" val="2639933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11</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marL="0" marR="0" lvl="0" indent="0" algn="l" defTabSz="94228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is a pretty shocking statement. Is Evolution (in Darwinian sense) really Anti-Gospel? How so?</a:t>
            </a:r>
          </a:p>
          <a:p>
            <a:pPr defTabSz="942289">
              <a:defRPr/>
            </a:pPr>
            <a:r>
              <a:rPr lang="en-US" sz="1200" b="0" i="0" kern="1200" dirty="0">
                <a:solidFill>
                  <a:schemeClr val="tx1"/>
                </a:solidFill>
                <a:effectLst/>
                <a:latin typeface="+mn-lt"/>
                <a:ea typeface="+mn-ea"/>
                <a:cs typeface="+mn-cs"/>
              </a:rPr>
              <a:t>Raising Adam and Eve with Satan bound in Hell, Chora Church, Istanbul, c. 1315 – note similarity to Caiaphas ossuary</a:t>
            </a:r>
          </a:p>
          <a:p>
            <a:pPr defTabSz="942289">
              <a:defRPr/>
            </a:pP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Church of the Holy Savior in Chora</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Greek</a:t>
            </a:r>
            <a:r>
              <a:rPr lang="en-US" sz="1200" b="0" i="0" kern="1200" dirty="0">
                <a:solidFill>
                  <a:schemeClr val="tx1"/>
                </a:solidFill>
                <a:effectLst/>
                <a:latin typeface="+mn-lt"/>
                <a:ea typeface="+mn-ea"/>
                <a:cs typeface="+mn-cs"/>
              </a:rPr>
              <a:t>: Ἐκκλησία τοῦ Ἁγίου Σωτῆρος ἐν τῇ Χώρᾳ, : Turkish: </a:t>
            </a:r>
            <a:r>
              <a:rPr lang="en-US" sz="1200" b="0" i="1" kern="1200" dirty="0">
                <a:solidFill>
                  <a:schemeClr val="tx1"/>
                </a:solidFill>
                <a:effectLst/>
                <a:latin typeface="+mn-lt"/>
                <a:ea typeface="+mn-ea"/>
                <a:cs typeface="+mn-cs"/>
              </a:rPr>
              <a:t>Kariye Müzesi, Kariye Camii, Kariye Kilisesi</a:t>
            </a:r>
            <a:r>
              <a:rPr lang="en-US" sz="1200" b="0" i="0" kern="1200" dirty="0">
                <a:solidFill>
                  <a:schemeClr val="tx1"/>
                </a:solidFill>
                <a:effectLst/>
                <a:latin typeface="+mn-lt"/>
                <a:ea typeface="+mn-ea"/>
                <a:cs typeface="+mn-cs"/>
              </a:rPr>
              <a:t>) is a medieval Byzantine Greek Orthodox church preserved as the Chora Museum in the Edirnekapi neighborhood of Istanbul is situated in the western part of the municipality or belediye of the Fatih district. In the 16th century, during the Ottoman era, the church was converted into a mosque; it became a museum in 1948. The interior of the building is covered with some of the oldest and finest surviving Byzantine mosaics and frescoes which were uncovered and restored after the building was secularized and turned into a museum.</a:t>
            </a:r>
            <a:endParaRPr lang="en-US" b="0" i="0" dirty="0">
              <a:solidFill>
                <a:srgbClr val="993300"/>
              </a:solidFill>
              <a:effectLst/>
              <a:latin typeface="Verdana" panose="020B0604030504040204" pitchFamily="34" charset="0"/>
            </a:endParaRPr>
          </a:p>
        </p:txBody>
      </p:sp>
    </p:spTree>
    <p:extLst>
      <p:ext uri="{BB962C8B-B14F-4D97-AF65-F5344CB8AC3E}">
        <p14:creationId xmlns:p14="http://schemas.microsoft.com/office/powerpoint/2010/main" val="4062730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12</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r>
              <a:rPr lang="en-US" sz="1200" b="0" i="0" kern="1200" dirty="0">
                <a:solidFill>
                  <a:schemeClr val="tx1"/>
                </a:solidFill>
                <a:effectLst/>
                <a:latin typeface="+mn-lt"/>
                <a:ea typeface="+mn-ea"/>
                <a:cs typeface="+mn-cs"/>
              </a:rPr>
              <a:t>We preach (and teach!) Christ crucified.</a:t>
            </a:r>
          </a:p>
          <a:p>
            <a:r>
              <a:rPr lang="en-US" sz="1200" b="0" i="0" kern="1200" dirty="0">
                <a:solidFill>
                  <a:schemeClr val="tx1"/>
                </a:solidFill>
                <a:effectLst/>
                <a:latin typeface="+mn-lt"/>
                <a:ea typeface="+mn-ea"/>
                <a:cs typeface="+mn-cs"/>
              </a:rPr>
              <a:t>Spiritus Gladius means sword of the spirit which is the word of God (Eph 6:17)</a:t>
            </a:r>
          </a:p>
          <a:p>
            <a:r>
              <a:rPr lang="en-US" sz="1200" b="0" i="0" kern="1200" dirty="0">
                <a:solidFill>
                  <a:schemeClr val="tx1"/>
                </a:solidFill>
                <a:effectLst/>
                <a:latin typeface="+mn-lt"/>
                <a:ea typeface="+mn-ea"/>
                <a:cs typeface="+mn-cs"/>
              </a:rPr>
              <a:t>1 Corinthians 1:20-24 English Standard Version (ESV)</a:t>
            </a:r>
          </a:p>
          <a:p>
            <a:r>
              <a:rPr lang="en-US" sz="1200" b="1" i="0" kern="1200" baseline="30000" dirty="0">
                <a:solidFill>
                  <a:schemeClr val="tx1"/>
                </a:solidFill>
                <a:effectLst/>
                <a:latin typeface="+mn-lt"/>
                <a:ea typeface="+mn-ea"/>
                <a:cs typeface="+mn-cs"/>
              </a:rPr>
              <a:t>20 </a:t>
            </a:r>
            <a:r>
              <a:rPr lang="en-US" sz="1200" b="0" i="0" kern="1200" dirty="0">
                <a:solidFill>
                  <a:schemeClr val="tx1"/>
                </a:solidFill>
                <a:effectLst/>
                <a:latin typeface="+mn-lt"/>
                <a:ea typeface="+mn-ea"/>
                <a:cs typeface="+mn-cs"/>
              </a:rPr>
              <a:t>Where is the one who is wise? Where is the scribe? Where is the debater of this age? Has not God made foolish the wisdom of the world?</a:t>
            </a:r>
            <a:r>
              <a:rPr lang="en-US" sz="1200" b="1" i="0" kern="1200" baseline="30000" dirty="0">
                <a:solidFill>
                  <a:schemeClr val="tx1"/>
                </a:solidFill>
                <a:effectLst/>
                <a:latin typeface="+mn-lt"/>
                <a:ea typeface="+mn-ea"/>
                <a:cs typeface="+mn-cs"/>
              </a:rPr>
              <a:t>21 </a:t>
            </a:r>
            <a:r>
              <a:rPr lang="en-US" sz="1200" b="0" i="0" kern="1200" dirty="0">
                <a:solidFill>
                  <a:schemeClr val="tx1"/>
                </a:solidFill>
                <a:effectLst/>
                <a:latin typeface="+mn-lt"/>
                <a:ea typeface="+mn-ea"/>
                <a:cs typeface="+mn-cs"/>
              </a:rPr>
              <a:t>For since, in the wisdom of God, the world did not know God through wisdom, it pleased God through the folly of what we preach</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3" tooltip="See footnote a"/>
              </a:rPr>
              <a:t>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to save those who believe. </a:t>
            </a:r>
            <a:r>
              <a:rPr lang="en-US" sz="1200" b="1" i="0" kern="1200" baseline="30000" dirty="0">
                <a:solidFill>
                  <a:schemeClr val="tx1"/>
                </a:solidFill>
                <a:effectLst/>
                <a:latin typeface="+mn-lt"/>
                <a:ea typeface="+mn-ea"/>
                <a:cs typeface="+mn-cs"/>
              </a:rPr>
              <a:t>22 </a:t>
            </a:r>
            <a:r>
              <a:rPr lang="en-US" sz="1200" b="0" i="0" kern="1200" dirty="0">
                <a:solidFill>
                  <a:schemeClr val="tx1"/>
                </a:solidFill>
                <a:effectLst/>
                <a:latin typeface="+mn-lt"/>
                <a:ea typeface="+mn-ea"/>
                <a:cs typeface="+mn-cs"/>
              </a:rPr>
              <a:t>For Jews demand signs and Greeks seek wisdom,</a:t>
            </a:r>
            <a:r>
              <a:rPr lang="en-US" sz="1200" b="1" i="0" kern="1200" baseline="30000" dirty="0">
                <a:solidFill>
                  <a:schemeClr val="tx1"/>
                </a:solidFill>
                <a:effectLst/>
                <a:latin typeface="+mn-lt"/>
                <a:ea typeface="+mn-ea"/>
                <a:cs typeface="+mn-cs"/>
              </a:rPr>
              <a:t>23 </a:t>
            </a:r>
            <a:r>
              <a:rPr lang="en-US" sz="1200" b="0" i="0" kern="1200" dirty="0">
                <a:solidFill>
                  <a:schemeClr val="tx1"/>
                </a:solidFill>
                <a:effectLst/>
                <a:latin typeface="+mn-lt"/>
                <a:ea typeface="+mn-ea"/>
                <a:cs typeface="+mn-cs"/>
              </a:rPr>
              <a:t>but we preach Christ crucified, a stumbling block to Jews and folly to Gentiles, </a:t>
            </a:r>
            <a:r>
              <a:rPr lang="en-US" sz="1200" b="1" i="0" kern="1200" baseline="30000" dirty="0">
                <a:solidFill>
                  <a:schemeClr val="tx1"/>
                </a:solidFill>
                <a:effectLst/>
                <a:latin typeface="+mn-lt"/>
                <a:ea typeface="+mn-ea"/>
                <a:cs typeface="+mn-cs"/>
              </a:rPr>
              <a:t>24 </a:t>
            </a:r>
            <a:r>
              <a:rPr lang="en-US" sz="1200" b="0" i="0" kern="1200" dirty="0">
                <a:solidFill>
                  <a:schemeClr val="tx1"/>
                </a:solidFill>
                <a:effectLst/>
                <a:latin typeface="+mn-lt"/>
                <a:ea typeface="+mn-ea"/>
                <a:cs typeface="+mn-cs"/>
              </a:rPr>
              <a:t>but to those who are called, both Jews and Greeks, Christ the power of God and the wisdom of God.</a:t>
            </a:r>
          </a:p>
        </p:txBody>
      </p:sp>
    </p:spTree>
    <p:extLst>
      <p:ext uri="{BB962C8B-B14F-4D97-AF65-F5344CB8AC3E}">
        <p14:creationId xmlns:p14="http://schemas.microsoft.com/office/powerpoint/2010/main" val="2142092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13</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r>
              <a:rPr lang="en-US" b="0" dirty="0">
                <a:solidFill>
                  <a:schemeClr val="tx1"/>
                </a:solidFill>
              </a:rPr>
              <a:t>City of God manuscript c. 1470: Rome, as the new Babylon vs. the new Jerusalem: the world vs. the church – the City of Man &amp; City of God are not to be integrated, right?</a:t>
            </a:r>
          </a:p>
          <a:p>
            <a:pPr fontAlgn="base"/>
            <a:r>
              <a:rPr lang="en-US" b="1" dirty="0"/>
              <a:t>Miriam-Webster Integration (n) </a:t>
            </a:r>
            <a:r>
              <a:rPr lang="en-US" dirty="0"/>
              <a:t>in·​te·​gra·​tion | \ ˌin-tə-ˈgrā-shən  \ </a:t>
            </a:r>
            <a:r>
              <a:rPr lang="en-US" b="1" dirty="0"/>
              <a:t>Definition of </a:t>
            </a:r>
            <a:r>
              <a:rPr lang="en-US" b="1" i="1" dirty="0"/>
              <a:t>integration</a:t>
            </a:r>
            <a:endParaRPr lang="en-US" b="1" dirty="0"/>
          </a:p>
          <a:p>
            <a:pPr fontAlgn="base"/>
            <a:r>
              <a:rPr lang="en-US" b="1" dirty="0"/>
              <a:t>1: </a:t>
            </a:r>
            <a:r>
              <a:rPr lang="en-US" dirty="0"/>
              <a:t>the act or process or an instance of integrating: such as </a:t>
            </a:r>
            <a:r>
              <a:rPr lang="en-US" b="1" dirty="0"/>
              <a:t>a: </a:t>
            </a:r>
            <a:r>
              <a:rPr lang="en-US" dirty="0"/>
              <a:t>incorporation as equals into society or an organization of individuals of different groups (such as races) </a:t>
            </a:r>
            <a:r>
              <a:rPr lang="en-US" b="1" dirty="0"/>
              <a:t>b: </a:t>
            </a:r>
            <a:r>
              <a:rPr lang="en-US" dirty="0"/>
              <a:t>coordination of mental processes into a normal effective personality or with the environment</a:t>
            </a:r>
          </a:p>
          <a:p>
            <a:pPr fontAlgn="base"/>
            <a:r>
              <a:rPr lang="en-US" b="1" dirty="0"/>
              <a:t>2a: </a:t>
            </a:r>
            <a:r>
              <a:rPr lang="en-US" dirty="0"/>
              <a:t>the operation of finding a function whose differential is known </a:t>
            </a:r>
            <a:r>
              <a:rPr lang="en-US" b="1" dirty="0"/>
              <a:t>b: </a:t>
            </a:r>
            <a:r>
              <a:rPr lang="en-US" dirty="0"/>
              <a:t>the operation of solving a differential equation</a:t>
            </a:r>
          </a:p>
        </p:txBody>
      </p:sp>
    </p:spTree>
    <p:extLst>
      <p:ext uri="{BB962C8B-B14F-4D97-AF65-F5344CB8AC3E}">
        <p14:creationId xmlns:p14="http://schemas.microsoft.com/office/powerpoint/2010/main" val="2057251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14</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r>
              <a:rPr lang="en-US" dirty="0"/>
              <a:t>In the medieval European university the </a:t>
            </a:r>
            <a:r>
              <a:rPr lang="en-US" b="1" dirty="0"/>
              <a:t>seven liberal arts</a:t>
            </a:r>
            <a:r>
              <a:rPr lang="en-US" dirty="0"/>
              <a:t> were grammar, rhetoric, and logic (the trivium) and geometry, arithmetic, music, and astronomy (the quadrivium).</a:t>
            </a:r>
          </a:p>
          <a:p>
            <a:r>
              <a:rPr lang="en-US" dirty="0"/>
              <a:t>Public Domain: </a:t>
            </a:r>
            <a:r>
              <a:rPr lang="en-US" i="1" dirty="0"/>
              <a:t>Philosophia et septem artes liberales</a:t>
            </a:r>
            <a:r>
              <a:rPr lang="en-US" dirty="0"/>
              <a:t>, the seven liberal arts. From the Hortus deliciarum of Herrad of Landsberg (12</a:t>
            </a:r>
            <a:r>
              <a:rPr lang="en-US" baseline="30000" dirty="0"/>
              <a:t>th</a:t>
            </a:r>
            <a:r>
              <a:rPr lang="en-US" dirty="0"/>
              <a:t> century)</a:t>
            </a:r>
          </a:p>
        </p:txBody>
      </p:sp>
    </p:spTree>
    <p:extLst>
      <p:ext uri="{BB962C8B-B14F-4D97-AF65-F5344CB8AC3E}">
        <p14:creationId xmlns:p14="http://schemas.microsoft.com/office/powerpoint/2010/main" val="3794569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15</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r>
              <a:rPr lang="en-US" dirty="0"/>
              <a:t>So, where did this idea come from?</a:t>
            </a:r>
          </a:p>
        </p:txBody>
      </p:sp>
    </p:spTree>
    <p:extLst>
      <p:ext uri="{BB962C8B-B14F-4D97-AF65-F5344CB8AC3E}">
        <p14:creationId xmlns:p14="http://schemas.microsoft.com/office/powerpoint/2010/main" val="3118450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16</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r>
              <a:rPr lang="en-US" dirty="0"/>
              <a:t>The Mid-South District of The Lutheran Church--Missouri Synod </a:t>
            </a:r>
          </a:p>
          <a:p>
            <a:pPr fontAlgn="base"/>
            <a:endParaRPr lang="en-US" dirty="0"/>
          </a:p>
          <a:p>
            <a:pPr fontAlgn="base"/>
            <a:r>
              <a:rPr lang="en-US" dirty="0"/>
              <a:t>Calling a Lutheran School Teacher:</a:t>
            </a:r>
          </a:p>
          <a:p>
            <a:pPr fontAlgn="base"/>
            <a:r>
              <a:rPr lang="en-US" dirty="0"/>
              <a:t>The Holy Spirit guides and directs the process of calling workers in His kingdom through people, on behalf of calling entities according to their constitutional process. Each step of the process will always include prayer that God’s will be done and that the Holy Spirit guides the process and decisions. A Call comes from God through the calling entity and is extended by God to the called person. </a:t>
            </a:r>
          </a:p>
          <a:p>
            <a:pPr fontAlgn="base"/>
            <a:endParaRPr lang="en-US" dirty="0"/>
          </a:p>
          <a:p>
            <a:pPr fontAlgn="base"/>
            <a:r>
              <a:rPr lang="en-US" dirty="0"/>
              <a:t>Who may be a Lutheran School Teacher?</a:t>
            </a:r>
          </a:p>
          <a:p>
            <a:pPr fontAlgn="base"/>
            <a:r>
              <a:rPr lang="en-US" dirty="0"/>
              <a:t>One who is “called”- Preferred The Lutheran Church--Missouri Synod classifies teachers and administrators as “Minister of Religion, Commissioned.” Such a person has [a] graduated from a synodical college following a synodically prescribed course of study or [b] completed a course of study making her/him eligible for a colloquy. A “colloquy” is an on-line, eight-course academic program offered by the Concordia University System for teachers who have not graduated from a synodical college, are at least 25 years of age, and have been a member of an LCMS congregation for at least two years. One who is “contracted” - Allowed If a congregation or association is not successful in having a call for the principalship accepted by an individual, the congregation or association may contract for those services. In that case, the formal call procedures are not required, but the steps outlined in this document may still be valuable to the search committee.</a:t>
            </a:r>
          </a:p>
        </p:txBody>
      </p:sp>
    </p:spTree>
    <p:extLst>
      <p:ext uri="{BB962C8B-B14F-4D97-AF65-F5344CB8AC3E}">
        <p14:creationId xmlns:p14="http://schemas.microsoft.com/office/powerpoint/2010/main" val="3093000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WWI witnessed an extensive campaign against all things German, such as the performance of German music at symphony concerts and the meetings of German-American civic associations. Language was a principal focus of legislation at the state and local level. It took many forms, from requiring associations to have charters written in English to a ban on the use of German within the town limits. Some states banned foreign language instruction, while a few banned only German. Some extended their bans into private instruction and even to religious education. A bill to create a Department of Education at the federal level was introduced in October 1918, designed to restrict federal funds to states that enforced English-only education. An internal battle over conducting services and religious instruction in German divided the Lutheran churches.</a:t>
            </a:r>
            <a:r>
              <a:rPr lang="en-US" baseline="30000" dirty="0">
                <a:hlinkClick r:id="rId3"/>
              </a:rPr>
              <a:t>[2]</a:t>
            </a:r>
            <a:endParaRPr lang="en-US" dirty="0"/>
          </a:p>
          <a:p>
            <a:r>
              <a:rPr lang="en-US" dirty="0"/>
              <a:t>On April 9, 1919, Nebraska enacted a statute called "An act relating to the teaching of foreign languages in the state of Nebraska", commonly known as the Siman Act. It imposed restrictions on both the use of a foreign language as a medium of instruction and on foreign languages as a subject of study. With respect to the use of a foreign language while teaching, it provided that "No person, individually or as a teacher, shall, in any private, denominational, parochial or public school, teach any subject to any person in any language other than the English language." With respect to foreign-language education, it prohibited instruction of children who had yet to successfully complete the eighth grade.</a:t>
            </a:r>
          </a:p>
          <a:p>
            <a:r>
              <a:rPr lang="en-US" dirty="0"/>
              <a:t>On May 25, 1920, Robert T. Meyer, while an instructor in Zion Parochial School, a one-room schoolhouse in Hampton, NE, taught the subject of reading in the German language to 10-year-old Raymond Parpart, a fourth-grader. The Hamilton County Attorney entered the classroom and discovered Parpart reading from the Bible in German. He charged Meyer with violating the Siman Act.</a:t>
            </a:r>
          </a:p>
          <a:p>
            <a:r>
              <a:rPr lang="en-US" dirty="0"/>
              <a:t>Meyer was tried and convicted in the district court for Hamilton County, was and fined $25 USD (about $313 in 2018 dollars). The Nebraska Supreme Court affirmed his conviction by a vote of 4 to 2. The majority thought the law a proper response to "the baneful effects" of allowing immigrants to educate their children in their mother tongue, with results "inimical to our own safety". The dissent called the Siman Act the work of "crowd psychology".</a:t>
            </a:r>
          </a:p>
          <a:p>
            <a:r>
              <a:rPr lang="en-US" dirty="0"/>
              <a:t>Meyer appealed to the Supreme Court of the United States. His lead attorney was Arthur Mullen, an Irish Catholic and a prominent Democrat, who had earlier failed in his attempt to obtain an injunction against enforcement of the Siman Act from the Nebraska State Supreme Court. Oral arguments expressed conflicting interpretations of the World War I experience. Mullen attributed the law to "hatred, national bigotry and racial prejudice engendered by the World War". Opposing counsel countered that "it is the ambition of the State to have its entire population 100 per cent. American".</a:t>
            </a:r>
          </a:p>
          <a:p>
            <a:endParaRPr lang="en-US" dirty="0"/>
          </a:p>
          <a:p>
            <a:pPr fontAlgn="base"/>
            <a:r>
              <a:rPr lang="en-US" dirty="0"/>
              <a:t>In </a:t>
            </a:r>
            <a:r>
              <a:rPr lang="en-US" i="1" dirty="0"/>
              <a:t>Meyer v. Nebraska, 262 </a:t>
            </a:r>
            <a:r>
              <a:rPr lang="en-US" i="0" dirty="0"/>
              <a:t>U.S. 390 (1923)</a:t>
            </a:r>
            <a:r>
              <a:rPr lang="en-US" dirty="0"/>
              <a:t> the Supreme Court invalidated a Nebraska law banning the teaching of foreign languages to schoolchildren, finding that the law violated the Fourteenth Amendment’s due process clause. The Meyer law sprang from the nativist sentiment fostered by World War I. The Court recognized a liberty interest in parents providing an education for their children, and found that the law infringed on that interest without a proper “police power” rationale.</a:t>
            </a:r>
          </a:p>
          <a:p>
            <a:pPr fontAlgn="base"/>
            <a:r>
              <a:rPr lang="en-US" dirty="0"/>
              <a:t>In this case, Robert Meyer, a teacher at Zion Parochial School, was charged with violating the state law by teaching German to a student. Nebraska had claimed that the law was a proper means to “promote civic development by inhibiting training and education of the immature in foreign tongues and ideals before they could learn English and acquire American ideals.” The Court, while acknowledging the importance of ensuring that children attain proficiency in English, concluded in a majority opinion by Justice James C. McReynolds that “the statute as applied is arbitrary and without reasonable relation to any end within the competency of the state.” He added that “mere knowledge of the German language cannot reasonably be regarded as harmful.”</a:t>
            </a:r>
          </a:p>
          <a:p>
            <a:endParaRPr lang="en-US" dirty="0"/>
          </a:p>
          <a:p>
            <a:endParaRPr lang="en-US" dirty="0"/>
          </a:p>
        </p:txBody>
      </p:sp>
      <p:sp>
        <p:nvSpPr>
          <p:cNvPr id="4" name="Slide Number Placeholder 3"/>
          <p:cNvSpPr>
            <a:spLocks noGrp="1"/>
          </p:cNvSpPr>
          <p:nvPr>
            <p:ph type="sldNum" sz="quarter" idx="5"/>
          </p:nvPr>
        </p:nvSpPr>
        <p:spPr/>
        <p:txBody>
          <a:bodyPr/>
          <a:lstStyle/>
          <a:p>
            <a:fld id="{0E2F680D-691E-4431-AF37-3B53D13F1320}" type="slidenum">
              <a:rPr lang="en-US" smtClean="0"/>
              <a:t>17</a:t>
            </a:fld>
            <a:endParaRPr lang="en-US"/>
          </a:p>
        </p:txBody>
      </p:sp>
    </p:spTree>
    <p:extLst>
      <p:ext uri="{BB962C8B-B14F-4D97-AF65-F5344CB8AC3E}">
        <p14:creationId xmlns:p14="http://schemas.microsoft.com/office/powerpoint/2010/main" val="1086564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The Supreme Court decision in Pierce v. Society of Sisters, 268 U.S. 510 (1925), although never directly mentioning the First Amendment, has become an important precedent both for the rights of parents to educate their children and for the rights of parochial schools to operate alongside public schools. Pierce demonstrates how the Court often relied on property rights before it applied First Amendment rights to the states via the Fourteenth Amendment.</a:t>
            </a:r>
          </a:p>
          <a:p>
            <a:pPr fontAlgn="base"/>
            <a:r>
              <a:rPr lang="en-US" dirty="0"/>
              <a:t>Oregon had adopted an initiative providing the Compulsory Education Act, which required most children to attend public schools through the age of sixteen years. The act had been challenged by the Society of Sisters and by the Hill Military Academy, both of which had previously provided such education on their own and which now faced declining enrollments as a result of the law.</a:t>
            </a:r>
          </a:p>
          <a:p>
            <a:pPr fontAlgn="base"/>
            <a:r>
              <a:rPr lang="en-US" dirty="0"/>
              <a:t>Justice James C. McReynolds wrote the Court’s unanimous decision upholding a lower court ruling that had decided that the law deprived the school owners of their property without due process of law and interfered with the liberty of parents to choose schools for their children. Citing Meyer v. Nebraska (1923), which dealt with instruction in foreign languages, for the principle that parents could “direct the upbringing and education of children under their control,” McReynolds said the state had no power to “standardize its children by forcing them to accept instruction from public teachers only. The child is not the mere creature of the State; those who nurture him and direct his destiny have the right, coupled with the high duty, to recognize and prepare him for additional obligations.” Acknowledging that the state had a general right to adopt legislation that affects patrons of businesses, McReynolds observed that “the injunctions here sought are not against the exercise of any proper power. Plaintiffs asked protection against arbitrary, unreasonable and unlawful interference with their patrons and the consequent destruction of their business and property.” The case is sometimes cited as one that set the stage for the right of privacy.</a:t>
            </a:r>
          </a:p>
          <a:p>
            <a:pPr fontAlgn="base"/>
            <a:endParaRPr lang="en-US" dirty="0"/>
          </a:p>
          <a:p>
            <a:pPr fontAlgn="base"/>
            <a:r>
              <a:rPr lang="en-US" dirty="0"/>
              <a:t>As the Oregon mission grew, Sisters traveled north to establish Holy Names schools in Seattle (and later, Spokane). There was rejoicing in 1893 when they received a state charter to confer baccalaureate degrees, enabling the establishment of St. Mary’s College, the first liberal arts college for women in the Pacific Northwest. In 1906, the Sisters purchased property near Oswego, OR to be used for the college and a home for orphans. In addition, during the next few years they opened normal schools in Spokane, Seattle and Marylhurst to provide teacher training and certification. 1911 marked the dedication of the Convent of the Holy Names in Marylhurst – a name the Sisters created from the name of Mary, mother of Jesus, and </a:t>
            </a:r>
            <a:r>
              <a:rPr lang="en-US" i="1" dirty="0"/>
              <a:t>hurst</a:t>
            </a:r>
            <a:r>
              <a:rPr lang="en-US" dirty="0"/>
              <a:t>, meaning woods.</a:t>
            </a:r>
          </a:p>
          <a:p>
            <a:pPr fontAlgn="base"/>
            <a:r>
              <a:rPr lang="en-US" dirty="0"/>
              <a:t>Bigotry reared its head in the 1920s. Mother Mary Flavia informed businesses supporting the Ku Klux Klan of a boycott by the Sisters. Tensions rose, leading to passage of the 1922 Oregon Compulsory School Law that required children to attend public schools. The Sisters challenged the law and took their case to the U.S. Supreme Court, which ruled in their favor in the landmark 1925 decision </a:t>
            </a:r>
            <a:r>
              <a:rPr lang="en-US" i="1" dirty="0"/>
              <a:t>Pierce vs. Society of Sisters</a:t>
            </a:r>
            <a:r>
              <a:rPr lang="en-US" dirty="0"/>
              <a:t>. By striking down the law as unconstitutional, the court cleared the way for parents to choose where and how to educate their children.</a:t>
            </a:r>
          </a:p>
        </p:txBody>
      </p:sp>
      <p:sp>
        <p:nvSpPr>
          <p:cNvPr id="4" name="Slide Number Placeholder 3"/>
          <p:cNvSpPr>
            <a:spLocks noGrp="1"/>
          </p:cNvSpPr>
          <p:nvPr>
            <p:ph type="sldNum" sz="quarter" idx="5"/>
          </p:nvPr>
        </p:nvSpPr>
        <p:spPr/>
        <p:txBody>
          <a:bodyPr/>
          <a:lstStyle/>
          <a:p>
            <a:fld id="{0E2F680D-691E-4431-AF37-3B53D13F1320}" type="slidenum">
              <a:rPr lang="en-US" smtClean="0"/>
              <a:t>18</a:t>
            </a:fld>
            <a:endParaRPr lang="en-US"/>
          </a:p>
        </p:txBody>
      </p:sp>
    </p:spTree>
    <p:extLst>
      <p:ext uri="{BB962C8B-B14F-4D97-AF65-F5344CB8AC3E}">
        <p14:creationId xmlns:p14="http://schemas.microsoft.com/office/powerpoint/2010/main" val="4292585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From Declaration of Independence: “We hold these truths to be self-evident, that all men are created equal, that they are endowed by their Creator with certain unalienable Rights…”</a:t>
            </a:r>
          </a:p>
          <a:p>
            <a:r>
              <a:rPr lang="en-US" sz="1200" b="0" i="0" kern="1200" dirty="0">
                <a:solidFill>
                  <a:schemeClr val="tx1"/>
                </a:solidFill>
                <a:effectLst/>
                <a:latin typeface="+mn-lt"/>
                <a:ea typeface="+mn-ea"/>
                <a:cs typeface="+mn-cs"/>
              </a:rPr>
              <a:t>On September 25, 1789, the First Congress of the United States proposed 12 amendments to the Constitution. The 1789 Joint Resolution of Congress proposing the amendments is on display in the Rotunda in the National Archives Museum. Ten of the proposed 12 amendments were ratified by three-fourths of the state legislatures on December 15, 1791. The ratified Articles (Articles 3–12) constitute the first 10 amendments of the Constitution, or the U.S. Bill of Rights. In 1992, 203 years after it was proposed, Article 2 was ratified as the 27th Amendment to the Constitution. Article 1 was never ratified.</a:t>
            </a:r>
            <a:endParaRPr lang="en-US" dirty="0"/>
          </a:p>
        </p:txBody>
      </p:sp>
      <p:sp>
        <p:nvSpPr>
          <p:cNvPr id="4" name="Slide Number Placeholder 3"/>
          <p:cNvSpPr>
            <a:spLocks noGrp="1"/>
          </p:cNvSpPr>
          <p:nvPr>
            <p:ph type="sldNum" sz="quarter" idx="5"/>
          </p:nvPr>
        </p:nvSpPr>
        <p:spPr/>
        <p:txBody>
          <a:bodyPr/>
          <a:lstStyle/>
          <a:p>
            <a:fld id="{0E2F680D-691E-4431-AF37-3B53D13F1320}" type="slidenum">
              <a:rPr lang="en-US" smtClean="0"/>
              <a:t>19</a:t>
            </a:fld>
            <a:endParaRPr lang="en-US"/>
          </a:p>
        </p:txBody>
      </p:sp>
    </p:spTree>
    <p:extLst>
      <p:ext uri="{BB962C8B-B14F-4D97-AF65-F5344CB8AC3E}">
        <p14:creationId xmlns:p14="http://schemas.microsoft.com/office/powerpoint/2010/main" val="3169141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2</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defTabSz="942289">
              <a:defRPr/>
            </a:pPr>
            <a:r>
              <a:rPr lang="en-US" b="0" i="0" dirty="0">
                <a:solidFill>
                  <a:srgbClr val="993300"/>
                </a:solidFill>
                <a:effectLst/>
                <a:latin typeface="Verdana" panose="020B0604030504040204" pitchFamily="34" charset="0"/>
              </a:rPr>
              <a:t>Materialism, not in sense of wanting more and more of the stuff money buys, but in sense of having a philosophical commitment to the material world of space &amp; time, matter &amp; energy, being all there is (or operating as though it were).</a:t>
            </a:r>
          </a:p>
          <a:p>
            <a:pPr defTabSz="942289">
              <a:defRPr/>
            </a:pPr>
            <a:r>
              <a:rPr lang="en-US" b="0" i="0" dirty="0">
                <a:solidFill>
                  <a:srgbClr val="993300"/>
                </a:solidFill>
                <a:effectLst/>
                <a:latin typeface="Verdana" panose="020B0604030504040204" pitchFamily="34" charset="0"/>
              </a:rPr>
              <a:t>Map show countries with a state religion.</a:t>
            </a:r>
          </a:p>
          <a:p>
            <a:pPr defTabSz="942289">
              <a:defRPr/>
            </a:pPr>
            <a:r>
              <a:rPr lang="en-US" b="0" i="0" dirty="0">
                <a:solidFill>
                  <a:srgbClr val="993300"/>
                </a:solidFill>
                <a:effectLst/>
                <a:latin typeface="Verdana" panose="020B0604030504040204" pitchFamily="34" charset="0"/>
              </a:rPr>
              <a:t>Separation of Church and State does not mean the Church should be silent. Doctrine of Two Kingdoms, NOT atheism (anti-religion).</a:t>
            </a:r>
          </a:p>
        </p:txBody>
      </p:sp>
    </p:spTree>
    <p:extLst>
      <p:ext uri="{BB962C8B-B14F-4D97-AF65-F5344CB8AC3E}">
        <p14:creationId xmlns:p14="http://schemas.microsoft.com/office/powerpoint/2010/main" val="3832367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20</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r>
              <a:rPr lang="en-US" dirty="0"/>
              <a:t>Two authorities in the classroom: Christian teacher + Christian materials (norm for what is true, good &amp; beautiful being the Scriptures)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Gutenberg Bible of the New York Public Library. Bought by James Lenox in 1847, it was the first copy to be acquired by a United States citizen.</a:t>
            </a:r>
            <a:endParaRPr lang="en-US" dirty="0"/>
          </a:p>
          <a:p>
            <a:pPr fontAlgn="base"/>
            <a:endParaRPr lang="en-US" dirty="0"/>
          </a:p>
        </p:txBody>
      </p:sp>
    </p:spTree>
    <p:extLst>
      <p:ext uri="{BB962C8B-B14F-4D97-AF65-F5344CB8AC3E}">
        <p14:creationId xmlns:p14="http://schemas.microsoft.com/office/powerpoint/2010/main" val="4240325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21</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r>
              <a:rPr lang="en-US" dirty="0"/>
              <a:t>Discerning what is true over against what is untrue. Reference Dorothy Sayers: </a:t>
            </a:r>
            <a:r>
              <a:rPr lang="en-US" u="sng" dirty="0"/>
              <a:t>Lost Tools of Learning</a:t>
            </a:r>
            <a:r>
              <a:rPr lang="en-US" dirty="0"/>
              <a:t> on trivium in relation to developmental stages of learning</a:t>
            </a:r>
          </a:p>
          <a:p>
            <a:pPr fontAlgn="base"/>
            <a:r>
              <a:rPr lang="en-US" sz="1200" b="0" i="0" kern="1200" dirty="0">
                <a:solidFill>
                  <a:schemeClr val="tx1"/>
                </a:solidFill>
                <a:effectLst/>
                <a:latin typeface="+mn-lt"/>
                <a:ea typeface="+mn-ea"/>
                <a:cs typeface="+mn-cs"/>
              </a:rPr>
              <a:t>Gutenberg Bible of the New York Public Library. Bought by James Lenox in 1847, it was the first copy to be acquired by a United States citizen.</a:t>
            </a:r>
            <a:endParaRPr lang="en-US" dirty="0"/>
          </a:p>
        </p:txBody>
      </p:sp>
    </p:spTree>
    <p:extLst>
      <p:ext uri="{BB962C8B-B14F-4D97-AF65-F5344CB8AC3E}">
        <p14:creationId xmlns:p14="http://schemas.microsoft.com/office/powerpoint/2010/main" val="2188024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22</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endParaRPr lang="en-US" dirty="0"/>
          </a:p>
        </p:txBody>
      </p:sp>
    </p:spTree>
    <p:extLst>
      <p:ext uri="{BB962C8B-B14F-4D97-AF65-F5344CB8AC3E}">
        <p14:creationId xmlns:p14="http://schemas.microsoft.com/office/powerpoint/2010/main" val="551765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23</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r>
              <a:rPr lang="en-US" sz="1200" b="1" i="0" kern="1200" dirty="0">
                <a:solidFill>
                  <a:schemeClr val="tx1"/>
                </a:solidFill>
                <a:effectLst/>
                <a:latin typeface="+mn-lt"/>
                <a:ea typeface="+mn-ea"/>
                <a:cs typeface="+mn-cs"/>
              </a:rPr>
              <a:t>Stuck in a deep rut on the outskirts of Toowoomba, ca.1925 (Public Domain: State Library of Queensland Australia)</a:t>
            </a:r>
            <a:endParaRPr lang="en-US" dirty="0"/>
          </a:p>
        </p:txBody>
      </p:sp>
    </p:spTree>
    <p:extLst>
      <p:ext uri="{BB962C8B-B14F-4D97-AF65-F5344CB8AC3E}">
        <p14:creationId xmlns:p14="http://schemas.microsoft.com/office/powerpoint/2010/main" val="1076535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24</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endParaRPr lang="en-US" dirty="0"/>
          </a:p>
        </p:txBody>
      </p:sp>
    </p:spTree>
    <p:extLst>
      <p:ext uri="{BB962C8B-B14F-4D97-AF65-F5344CB8AC3E}">
        <p14:creationId xmlns:p14="http://schemas.microsoft.com/office/powerpoint/2010/main" val="1051306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25</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Joined VP because Pre Wittenberg Academy (“Paideia” instead of “Omnibus”)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https://www.wittenbergacademy.org/</a:t>
            </a:r>
            <a:endParaRPr lang="en-US" dirty="0"/>
          </a:p>
        </p:txBody>
      </p:sp>
    </p:spTree>
    <p:extLst>
      <p:ext uri="{BB962C8B-B14F-4D97-AF65-F5344CB8AC3E}">
        <p14:creationId xmlns:p14="http://schemas.microsoft.com/office/powerpoint/2010/main" val="2419607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26</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Omnibus I, IV</a:t>
            </a:r>
          </a:p>
        </p:txBody>
      </p:sp>
    </p:spTree>
    <p:extLst>
      <p:ext uri="{BB962C8B-B14F-4D97-AF65-F5344CB8AC3E}">
        <p14:creationId xmlns:p14="http://schemas.microsoft.com/office/powerpoint/2010/main" val="762656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27</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Omnibus II, V</a:t>
            </a:r>
          </a:p>
        </p:txBody>
      </p:sp>
    </p:spTree>
    <p:extLst>
      <p:ext uri="{BB962C8B-B14F-4D97-AF65-F5344CB8AC3E}">
        <p14:creationId xmlns:p14="http://schemas.microsoft.com/office/powerpoint/2010/main" val="443380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28</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Omnibus II, V</a:t>
            </a:r>
          </a:p>
        </p:txBody>
      </p:sp>
    </p:spTree>
    <p:extLst>
      <p:ext uri="{BB962C8B-B14F-4D97-AF65-F5344CB8AC3E}">
        <p14:creationId xmlns:p14="http://schemas.microsoft.com/office/powerpoint/2010/main" val="3872446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29</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Omnibus II, V</a:t>
            </a:r>
          </a:p>
        </p:txBody>
      </p:sp>
    </p:spTree>
    <p:extLst>
      <p:ext uri="{BB962C8B-B14F-4D97-AF65-F5344CB8AC3E}">
        <p14:creationId xmlns:p14="http://schemas.microsoft.com/office/powerpoint/2010/main" val="2781337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3</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defTabSz="942289">
              <a:defRPr/>
            </a:pPr>
            <a:r>
              <a:rPr lang="en-US" b="0" i="0" dirty="0">
                <a:solidFill>
                  <a:srgbClr val="000000"/>
                </a:solidFill>
                <a:effectLst/>
                <a:latin typeface="Verdana" panose="020B0604030504040204" pitchFamily="34" charset="0"/>
              </a:rPr>
              <a:t>Science and supernatural are NOT necessarily juxtaposed.</a:t>
            </a:r>
          </a:p>
          <a:p>
            <a:pPr defTabSz="942289">
              <a:defRPr/>
            </a:pPr>
            <a:r>
              <a:rPr lang="en-US" b="0" i="0" dirty="0">
                <a:solidFill>
                  <a:srgbClr val="000000"/>
                </a:solidFill>
                <a:effectLst/>
                <a:latin typeface="Verdana" panose="020B0604030504040204" pitchFamily="34" charset="0"/>
              </a:rPr>
              <a:t>An </a:t>
            </a:r>
            <a:r>
              <a:rPr lang="en-US" b="1" i="0" dirty="0">
                <a:solidFill>
                  <a:srgbClr val="000000"/>
                </a:solidFill>
                <a:effectLst/>
                <a:latin typeface="Verdana" panose="020B0604030504040204" pitchFamily="34" charset="0"/>
              </a:rPr>
              <a:t>evolutionary biologist</a:t>
            </a:r>
            <a:r>
              <a:rPr lang="en-US" b="0" i="0" dirty="0">
                <a:solidFill>
                  <a:srgbClr val="000000"/>
                </a:solidFill>
                <a:effectLst/>
                <a:latin typeface="Verdana" panose="020B0604030504040204" pitchFamily="34" charset="0"/>
              </a:rPr>
              <a:t>, Prof. Lewontin (b. 1929) pioneered the field of molecular population genetics by merging molecular biology and evolutionary theory, as well as the philosophical and social implications of genetics and evolutionary theory. Among his many books are </a:t>
            </a:r>
            <a:r>
              <a:rPr lang="en-US" b="0" i="1" dirty="0">
                <a:solidFill>
                  <a:srgbClr val="000000"/>
                </a:solidFill>
                <a:effectLst/>
                <a:latin typeface="Verdana" panose="020B0604030504040204" pitchFamily="34" charset="0"/>
              </a:rPr>
              <a:t>The Genetic Basis of Evolutionary Change</a:t>
            </a:r>
            <a:r>
              <a:rPr lang="en-US" b="0" i="0" dirty="0">
                <a:solidFill>
                  <a:srgbClr val="000000"/>
                </a:solidFill>
                <a:effectLst/>
                <a:latin typeface="Verdana" panose="020B0604030504040204" pitchFamily="34" charset="0"/>
              </a:rPr>
              <a:t>; </a:t>
            </a:r>
            <a:r>
              <a:rPr lang="en-US" b="0" i="1" dirty="0">
                <a:solidFill>
                  <a:srgbClr val="000000"/>
                </a:solidFill>
                <a:effectLst/>
                <a:latin typeface="Verdana" panose="020B0604030504040204" pitchFamily="34" charset="0"/>
              </a:rPr>
              <a:t>Biology as Ideology: the Doctrine of DNA</a:t>
            </a:r>
            <a:r>
              <a:rPr lang="en-US" b="0" i="0" dirty="0">
                <a:solidFill>
                  <a:srgbClr val="000000"/>
                </a:solidFill>
                <a:effectLst/>
                <a:latin typeface="Verdana" panose="020B0604030504040204" pitchFamily="34" charset="0"/>
              </a:rPr>
              <a:t>; </a:t>
            </a:r>
            <a:r>
              <a:rPr lang="en-US" b="0" i="1" dirty="0">
                <a:solidFill>
                  <a:srgbClr val="000000"/>
                </a:solidFill>
                <a:effectLst/>
                <a:latin typeface="Verdana" panose="020B0604030504040204" pitchFamily="34" charset="0"/>
              </a:rPr>
              <a:t>Human Diversity</a:t>
            </a:r>
            <a:r>
              <a:rPr lang="en-US" b="0" i="0" dirty="0">
                <a:solidFill>
                  <a:srgbClr val="000000"/>
                </a:solidFill>
                <a:effectLst/>
                <a:latin typeface="Verdana" panose="020B0604030504040204" pitchFamily="34" charset="0"/>
              </a:rPr>
              <a:t>; and </a:t>
            </a:r>
            <a:r>
              <a:rPr lang="en-US" b="0" i="1" dirty="0">
                <a:solidFill>
                  <a:srgbClr val="000000"/>
                </a:solidFill>
                <a:effectLst/>
                <a:latin typeface="Verdana" panose="020B0604030504040204" pitchFamily="34" charset="0"/>
              </a:rPr>
              <a:t>The Triple Helix: Gene Organism and Environment</a:t>
            </a:r>
            <a:r>
              <a:rPr lang="en-US" b="0" i="0" dirty="0">
                <a:solidFill>
                  <a:srgbClr val="000000"/>
                </a:solidFill>
                <a:effectLst/>
                <a:latin typeface="Verdana" panose="020B0604030504040204" pitchFamily="34" charset="0"/>
              </a:rPr>
              <a:t>. </a:t>
            </a:r>
            <a:endParaRPr lang="en-US" dirty="0"/>
          </a:p>
          <a:p>
            <a:endParaRPr lang="en-US" b="0" i="0" dirty="0">
              <a:solidFill>
                <a:srgbClr val="993300"/>
              </a:solidFill>
              <a:effectLst/>
              <a:latin typeface="Verdana" panose="020B0604030504040204" pitchFamily="34" charset="0"/>
            </a:endParaRPr>
          </a:p>
          <a:p>
            <a:r>
              <a:rPr lang="en-US" b="0" i="0" dirty="0">
                <a:solidFill>
                  <a:srgbClr val="993300"/>
                </a:solidFill>
                <a:effectLst/>
                <a:latin typeface="Verdana" panose="020B0604030504040204" pitchFamily="34" charset="0"/>
              </a:rPr>
              <a:t>Next paragraph:</a:t>
            </a:r>
          </a:p>
          <a:p>
            <a:r>
              <a:rPr lang="en-US" b="0" i="0" dirty="0">
                <a:solidFill>
                  <a:srgbClr val="993300"/>
                </a:solidFill>
                <a:effectLst/>
                <a:latin typeface="Verdana" panose="020B0604030504040204" pitchFamily="34" charset="0"/>
              </a:rPr>
              <a:t>The eminent Kant scholar Lewis Beck used to say that anyone who could believe in God could believe in anything. To appeal to an omnipotent deity is to allow that at any moment the regularities of nature may be ruptured, that Miracles may happen.</a:t>
            </a:r>
          </a:p>
          <a:p>
            <a:r>
              <a:rPr lang="en-US" b="0" i="0" dirty="0">
                <a:solidFill>
                  <a:srgbClr val="993300"/>
                </a:solidFill>
                <a:effectLst/>
                <a:latin typeface="Verdana" panose="020B0604030504040204" pitchFamily="34" charset="0"/>
              </a:rPr>
              <a:t>[Emphasis in original.]</a:t>
            </a:r>
          </a:p>
        </p:txBody>
      </p:sp>
    </p:spTree>
    <p:extLst>
      <p:ext uri="{BB962C8B-B14F-4D97-AF65-F5344CB8AC3E}">
        <p14:creationId xmlns:p14="http://schemas.microsoft.com/office/powerpoint/2010/main" val="4097217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30</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Omnibus II, V</a:t>
            </a:r>
          </a:p>
        </p:txBody>
      </p:sp>
    </p:spTree>
    <p:extLst>
      <p:ext uri="{BB962C8B-B14F-4D97-AF65-F5344CB8AC3E}">
        <p14:creationId xmlns:p14="http://schemas.microsoft.com/office/powerpoint/2010/main" val="2751800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31</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r>
              <a:rPr lang="en-US" dirty="0"/>
              <a:t>‘take two’ : VSA education is not for everyone; what of the more conventional approach?</a:t>
            </a:r>
          </a:p>
        </p:txBody>
      </p:sp>
    </p:spTree>
    <p:extLst>
      <p:ext uri="{BB962C8B-B14F-4D97-AF65-F5344CB8AC3E}">
        <p14:creationId xmlns:p14="http://schemas.microsoft.com/office/powerpoint/2010/main" val="381642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32</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r>
              <a:rPr lang="en-US" dirty="0"/>
              <a:t>One subject, grades school only, outdated</a:t>
            </a:r>
          </a:p>
        </p:txBody>
      </p:sp>
    </p:spTree>
    <p:extLst>
      <p:ext uri="{BB962C8B-B14F-4D97-AF65-F5344CB8AC3E}">
        <p14:creationId xmlns:p14="http://schemas.microsoft.com/office/powerpoint/2010/main" val="828136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33</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of textbook to illustrate the problem of trying to fix secular textbooks: The Geologic Time Scale</a:t>
            </a:r>
          </a:p>
          <a:p>
            <a:r>
              <a:rPr lang="en-US" dirty="0"/>
              <a:t>In the medieval European university the </a:t>
            </a:r>
            <a:r>
              <a:rPr lang="en-US" b="1" dirty="0"/>
              <a:t>seven liberal arts</a:t>
            </a:r>
            <a:r>
              <a:rPr lang="en-US" dirty="0"/>
              <a:t> were grammar, rhetoric, and logic (the trivium) and geometry, arithmetic, music, and astronomy (the quadrivium).</a:t>
            </a:r>
          </a:p>
          <a:p>
            <a:r>
              <a:rPr lang="en-US" dirty="0"/>
              <a:t>Public Domain: </a:t>
            </a:r>
            <a:r>
              <a:rPr lang="en-US" i="1" dirty="0"/>
              <a:t>Philosophia et septem artes liberales</a:t>
            </a:r>
            <a:r>
              <a:rPr lang="en-US" dirty="0"/>
              <a:t>, the seven liberal arts. From the Hortus deliciarum of Herrad of Landsberg (12</a:t>
            </a:r>
            <a:r>
              <a:rPr lang="en-US" baseline="30000" dirty="0"/>
              <a:t>th</a:t>
            </a:r>
            <a:r>
              <a:rPr lang="en-US" dirty="0"/>
              <a:t> century)</a:t>
            </a:r>
          </a:p>
          <a:p>
            <a:pPr fontAlgn="base"/>
            <a:endParaRPr lang="en-US" dirty="0"/>
          </a:p>
        </p:txBody>
      </p:sp>
    </p:spTree>
    <p:extLst>
      <p:ext uri="{BB962C8B-B14F-4D97-AF65-F5344CB8AC3E}">
        <p14:creationId xmlns:p14="http://schemas.microsoft.com/office/powerpoint/2010/main" val="231661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34</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 sample of textbook to illustrate the problem of trying to fix secular books: The Geologic Time Scale</a:t>
            </a:r>
          </a:p>
          <a:p>
            <a:r>
              <a:rPr lang="en-US" dirty="0"/>
              <a:t>In the medieval European university the </a:t>
            </a:r>
            <a:r>
              <a:rPr lang="en-US" b="1" dirty="0"/>
              <a:t>seven liberal arts</a:t>
            </a:r>
            <a:r>
              <a:rPr lang="en-US" dirty="0"/>
              <a:t> were grammar, rhetoric, and logic (the trivium) and geometry, arithmetic, music, and astronomy (the quadrivium).</a:t>
            </a:r>
          </a:p>
          <a:p>
            <a:r>
              <a:rPr lang="en-US" dirty="0"/>
              <a:t>Public Domain: </a:t>
            </a:r>
            <a:r>
              <a:rPr lang="en-US" i="1" dirty="0"/>
              <a:t>Philosophia et septem artes liberales</a:t>
            </a:r>
            <a:r>
              <a:rPr lang="en-US" dirty="0"/>
              <a:t>, the seven liberal arts. From the Hortus deliciarum of Herrad of Landsberg (12</a:t>
            </a:r>
            <a:r>
              <a:rPr lang="en-US" baseline="30000" dirty="0"/>
              <a:t>th</a:t>
            </a:r>
            <a:r>
              <a:rPr lang="en-US" dirty="0"/>
              <a:t> century)</a:t>
            </a:r>
          </a:p>
          <a:p>
            <a:pPr fontAlgn="base"/>
            <a:endParaRPr lang="en-US" dirty="0"/>
          </a:p>
        </p:txBody>
      </p:sp>
    </p:spTree>
    <p:extLst>
      <p:ext uri="{BB962C8B-B14F-4D97-AF65-F5344CB8AC3E}">
        <p14:creationId xmlns:p14="http://schemas.microsoft.com/office/powerpoint/2010/main" val="2824904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35</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 sample of textbook to illustrate the problem of trying to fix secular books: </a:t>
            </a:r>
            <a:r>
              <a:rPr lang="en-US" dirty="0" err="1"/>
              <a:t>TheGeologic</a:t>
            </a:r>
            <a:r>
              <a:rPr lang="en-US" dirty="0"/>
              <a:t> Time Scale</a:t>
            </a:r>
          </a:p>
          <a:p>
            <a:r>
              <a:rPr lang="en-US" dirty="0"/>
              <a:t>In the medieval European university the </a:t>
            </a:r>
            <a:r>
              <a:rPr lang="en-US" b="1" dirty="0"/>
              <a:t>seven liberal arts</a:t>
            </a:r>
            <a:r>
              <a:rPr lang="en-US" dirty="0"/>
              <a:t> were grammar, rhetoric, and logic (the trivium) and geometry, arithmetic, music, and astronomy (the quadrivium).</a:t>
            </a:r>
          </a:p>
          <a:p>
            <a:r>
              <a:rPr lang="en-US" dirty="0"/>
              <a:t>Public Domain: </a:t>
            </a:r>
            <a:r>
              <a:rPr lang="en-US" i="1" dirty="0"/>
              <a:t>Philosophia et septem artes liberales</a:t>
            </a:r>
            <a:r>
              <a:rPr lang="en-US" dirty="0"/>
              <a:t>, the seven liberal arts. From the Hortus deliciarum of Herrad of Landsberg (12</a:t>
            </a:r>
            <a:r>
              <a:rPr lang="en-US" baseline="30000" dirty="0"/>
              <a:t>th</a:t>
            </a:r>
            <a:r>
              <a:rPr lang="en-US" dirty="0"/>
              <a:t> century)</a:t>
            </a:r>
          </a:p>
          <a:p>
            <a:pPr fontAlgn="base"/>
            <a:endParaRPr lang="en-US" dirty="0"/>
          </a:p>
        </p:txBody>
      </p:sp>
    </p:spTree>
    <p:extLst>
      <p:ext uri="{BB962C8B-B14F-4D97-AF65-F5344CB8AC3E}">
        <p14:creationId xmlns:p14="http://schemas.microsoft.com/office/powerpoint/2010/main" val="203659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36</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endParaRPr lang="en-US" dirty="0"/>
          </a:p>
        </p:txBody>
      </p:sp>
    </p:spTree>
    <p:extLst>
      <p:ext uri="{BB962C8B-B14F-4D97-AF65-F5344CB8AC3E}">
        <p14:creationId xmlns:p14="http://schemas.microsoft.com/office/powerpoint/2010/main" val="69450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37</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endParaRPr lang="en-US" dirty="0"/>
          </a:p>
        </p:txBody>
      </p:sp>
    </p:spTree>
    <p:extLst>
      <p:ext uri="{BB962C8B-B14F-4D97-AF65-F5344CB8AC3E}">
        <p14:creationId xmlns:p14="http://schemas.microsoft.com/office/powerpoint/2010/main" val="27868341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38</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r>
              <a:rPr lang="en-US" dirty="0"/>
              <a:t>Hiding behind this objection? </a:t>
            </a:r>
          </a:p>
        </p:txBody>
      </p:sp>
    </p:spTree>
    <p:extLst>
      <p:ext uri="{BB962C8B-B14F-4D97-AF65-F5344CB8AC3E}">
        <p14:creationId xmlns:p14="http://schemas.microsoft.com/office/powerpoint/2010/main" val="3628489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39</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r>
              <a:rPr lang="en-US" sz="1200" b="0" i="0" kern="1200" dirty="0">
                <a:solidFill>
                  <a:schemeClr val="tx1"/>
                </a:solidFill>
                <a:effectLst/>
                <a:latin typeface="+mn-lt"/>
                <a:ea typeface="+mn-ea"/>
                <a:cs typeface="+mn-cs"/>
              </a:rPr>
              <a:t>Image is Public Domain: Amendment XIII in the National Archives bearing the signature of Abraham Lincoln. Passed January 1, 1865.</a:t>
            </a:r>
            <a:endParaRPr lang="en-US" dirty="0"/>
          </a:p>
        </p:txBody>
      </p:sp>
    </p:spTree>
    <p:extLst>
      <p:ext uri="{BB962C8B-B14F-4D97-AF65-F5344CB8AC3E}">
        <p14:creationId xmlns:p14="http://schemas.microsoft.com/office/powerpoint/2010/main" val="3445713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4</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defTabSz="942289">
              <a:defRPr/>
            </a:pPr>
            <a:r>
              <a:rPr lang="en-US" b="0" i="0" dirty="0">
                <a:solidFill>
                  <a:srgbClr val="993300"/>
                </a:solidFill>
                <a:effectLst/>
                <a:latin typeface="Verdana" panose="020B0604030504040204" pitchFamily="34" charset="0"/>
              </a:rPr>
              <a:t>‘Evolution’ meaning Darwinism and The Big Bang which are Materialism’s origin “stories” – I’m an not speaking of little “e” evolution meaning merely change over time.</a:t>
            </a:r>
          </a:p>
          <a:p>
            <a:pPr defTabSz="942289">
              <a:defRPr/>
            </a:pPr>
            <a:r>
              <a:rPr lang="en-US" b="0" i="0" dirty="0">
                <a:solidFill>
                  <a:srgbClr val="993300"/>
                </a:solidFill>
                <a:effectLst/>
                <a:latin typeface="Verdana" panose="020B0604030504040204" pitchFamily="34" charset="0"/>
              </a:rPr>
              <a:t>Photo: </a:t>
            </a:r>
            <a:r>
              <a:rPr lang="en-US" sz="1200" b="0" i="0" kern="1200" dirty="0">
                <a:solidFill>
                  <a:schemeClr val="tx1"/>
                </a:solidFill>
                <a:effectLst/>
                <a:latin typeface="+mn-lt"/>
                <a:ea typeface="+mn-ea"/>
                <a:cs typeface="+mn-cs"/>
              </a:rPr>
              <a:t>BAGHDAD, Iraq (AFPN) -- Lt. Col. (Dr.) Randy Guliuzza examines a little girl in a clinic here. The colonel is the 447th chief of aerospace medicine.(U.S. Air Force photo by Master Sgt. Randy L. Mitchell)</a:t>
            </a:r>
            <a:r>
              <a:rPr lang="en-US" b="0" i="0" dirty="0">
                <a:solidFill>
                  <a:srgbClr val="993300"/>
                </a:solidFill>
                <a:effectLst/>
                <a:latin typeface="Verdana" panose="020B0604030504040204" pitchFamily="34" charset="0"/>
              </a:rPr>
              <a:t>; Randy Guliuzza is a speaker and national rep with ICR.</a:t>
            </a:r>
          </a:p>
          <a:p>
            <a:pPr defTabSz="942289">
              <a:defRPr/>
            </a:pPr>
            <a:r>
              <a:rPr lang="en-US" b="0" i="0" dirty="0">
                <a:solidFill>
                  <a:srgbClr val="993300"/>
                </a:solidFill>
                <a:effectLst/>
                <a:latin typeface="Verdana" panose="020B0604030504040204" pitchFamily="34" charset="0"/>
              </a:rPr>
              <a:t>Quote is from when he spoke at Denver Society of Creation Meeting in Feb 2019</a:t>
            </a:r>
          </a:p>
        </p:txBody>
      </p:sp>
    </p:spTree>
    <p:extLst>
      <p:ext uri="{BB962C8B-B14F-4D97-AF65-F5344CB8AC3E}">
        <p14:creationId xmlns:p14="http://schemas.microsoft.com/office/powerpoint/2010/main" val="2680587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40</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endParaRPr lang="en-US" dirty="0"/>
          </a:p>
        </p:txBody>
      </p:sp>
    </p:spTree>
    <p:extLst>
      <p:ext uri="{BB962C8B-B14F-4D97-AF65-F5344CB8AC3E}">
        <p14:creationId xmlns:p14="http://schemas.microsoft.com/office/powerpoint/2010/main" val="1080002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41</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endParaRPr lang="en-US" dirty="0"/>
          </a:p>
        </p:txBody>
      </p:sp>
    </p:spTree>
    <p:extLst>
      <p:ext uri="{BB962C8B-B14F-4D97-AF65-F5344CB8AC3E}">
        <p14:creationId xmlns:p14="http://schemas.microsoft.com/office/powerpoint/2010/main" val="22357892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42</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r>
              <a:rPr lang="en-US" dirty="0"/>
              <a:t>Pun - Haha</a:t>
            </a:r>
          </a:p>
        </p:txBody>
      </p:sp>
    </p:spTree>
    <p:extLst>
      <p:ext uri="{BB962C8B-B14F-4D97-AF65-F5344CB8AC3E}">
        <p14:creationId xmlns:p14="http://schemas.microsoft.com/office/powerpoint/2010/main" val="1117908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BCF96386-DFA3-4835-A4B5-486FE4FF5C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anose="02020603050405020304" pitchFamily="18" charset="0"/>
              </a:defRPr>
            </a:lvl1pPr>
            <a:lvl2pPr marL="742950" indent="-285750" eaLnBrk="0" hangingPunct="0">
              <a:defRPr sz="2400" i="1">
                <a:solidFill>
                  <a:schemeClr val="tx1"/>
                </a:solidFill>
                <a:latin typeface="Times New Roman" panose="02020603050405020304" pitchFamily="18" charset="0"/>
              </a:defRPr>
            </a:lvl2pPr>
            <a:lvl3pPr marL="1143000" indent="-228600" eaLnBrk="0" hangingPunct="0">
              <a:defRPr sz="2400" i="1">
                <a:solidFill>
                  <a:schemeClr val="tx1"/>
                </a:solidFill>
                <a:latin typeface="Times New Roman" panose="02020603050405020304" pitchFamily="18" charset="0"/>
              </a:defRPr>
            </a:lvl3pPr>
            <a:lvl4pPr marL="1600200" indent="-228600" eaLnBrk="0" hangingPunct="0">
              <a:defRPr sz="2400" i="1">
                <a:solidFill>
                  <a:schemeClr val="tx1"/>
                </a:solidFill>
                <a:latin typeface="Times New Roman" panose="02020603050405020304" pitchFamily="18" charset="0"/>
              </a:defRPr>
            </a:lvl4pPr>
            <a:lvl5pPr marL="2057400" indent="-228600" eaLnBrk="0" hangingPunct="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eaLnBrk="1" hangingPunct="1"/>
            <a:fld id="{3F3AE94C-1352-4A46-AC26-EB77B5E2AF88}" type="slidenum">
              <a:rPr lang="en-US" altLang="en-US" sz="1200" i="0"/>
              <a:pPr eaLnBrk="1" hangingPunct="1"/>
              <a:t>43</a:t>
            </a:fld>
            <a:endParaRPr lang="en-US" altLang="en-US" sz="1200" i="0"/>
          </a:p>
        </p:txBody>
      </p:sp>
      <p:sp>
        <p:nvSpPr>
          <p:cNvPr id="183299" name="Rectangle 2">
            <a:extLst>
              <a:ext uri="{FF2B5EF4-FFF2-40B4-BE49-F238E27FC236}">
                <a16:creationId xmlns:a16="http://schemas.microsoft.com/office/drawing/2014/main" id="{1CD8ED7E-6E4A-4756-BA9F-65B8C83EEBE1}"/>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95C4D2F8-6E8A-4A70-A113-E5CF25FAAC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hlinkClick r:id="rId3"/>
              </a:rPr>
              <a:t>https://www.lcms.org/about/beliefs/doctrine/brief-statement-of-lcms-doctrinal-position#creation</a:t>
            </a:r>
            <a:endParaRPr lang="en-US" altLang="en-US" dirty="0"/>
          </a:p>
        </p:txBody>
      </p:sp>
    </p:spTree>
    <p:extLst>
      <p:ext uri="{BB962C8B-B14F-4D97-AF65-F5344CB8AC3E}">
        <p14:creationId xmlns:p14="http://schemas.microsoft.com/office/powerpoint/2010/main" val="3118929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4DC7E791-8DD1-47E6-9B6C-2AA154E54E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anose="02020603050405020304" pitchFamily="18" charset="0"/>
              </a:defRPr>
            </a:lvl1pPr>
            <a:lvl2pPr marL="742950" indent="-285750" eaLnBrk="0" hangingPunct="0">
              <a:defRPr sz="2400" i="1">
                <a:solidFill>
                  <a:schemeClr val="tx1"/>
                </a:solidFill>
                <a:latin typeface="Times New Roman" panose="02020603050405020304" pitchFamily="18" charset="0"/>
              </a:defRPr>
            </a:lvl2pPr>
            <a:lvl3pPr marL="1143000" indent="-228600" eaLnBrk="0" hangingPunct="0">
              <a:defRPr sz="2400" i="1">
                <a:solidFill>
                  <a:schemeClr val="tx1"/>
                </a:solidFill>
                <a:latin typeface="Times New Roman" panose="02020603050405020304" pitchFamily="18" charset="0"/>
              </a:defRPr>
            </a:lvl3pPr>
            <a:lvl4pPr marL="1600200" indent="-228600" eaLnBrk="0" hangingPunct="0">
              <a:defRPr sz="2400" i="1">
                <a:solidFill>
                  <a:schemeClr val="tx1"/>
                </a:solidFill>
                <a:latin typeface="Times New Roman" panose="02020603050405020304" pitchFamily="18" charset="0"/>
              </a:defRPr>
            </a:lvl4pPr>
            <a:lvl5pPr marL="2057400" indent="-228600" eaLnBrk="0" hangingPunct="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eaLnBrk="1" hangingPunct="1"/>
            <a:fld id="{7F35AD10-7230-46C2-B1F5-7F9F3B20394D}" type="slidenum">
              <a:rPr lang="en-US" altLang="en-US" sz="1200" i="0"/>
              <a:pPr eaLnBrk="1" hangingPunct="1"/>
              <a:t>44</a:t>
            </a:fld>
            <a:endParaRPr lang="en-US" altLang="en-US" sz="1200" i="0"/>
          </a:p>
        </p:txBody>
      </p:sp>
      <p:sp>
        <p:nvSpPr>
          <p:cNvPr id="181251" name="Rectangle 2">
            <a:extLst>
              <a:ext uri="{FF2B5EF4-FFF2-40B4-BE49-F238E27FC236}">
                <a16:creationId xmlns:a16="http://schemas.microsoft.com/office/drawing/2014/main" id="{16B7AC86-C25C-425C-91BC-CF200436C401}"/>
              </a:ext>
            </a:extLst>
          </p:cNvPr>
          <p:cNvSpPr>
            <a:spLocks noGrp="1" noRot="1" noChangeAspect="1" noChangeArrowheads="1" noTextEdit="1"/>
          </p:cNvSpPr>
          <p:nvPr>
            <p:ph type="sldImg"/>
          </p:nvPr>
        </p:nvSpPr>
        <p:spPr>
          <a:ln/>
        </p:spPr>
      </p:sp>
      <p:sp>
        <p:nvSpPr>
          <p:cNvPr id="181252" name="Rectangle 3">
            <a:extLst>
              <a:ext uri="{FF2B5EF4-FFF2-40B4-BE49-F238E27FC236}">
                <a16:creationId xmlns:a16="http://schemas.microsoft.com/office/drawing/2014/main" id="{0E1E7E83-67E9-4AEB-A1A2-4B8FB11C4A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US" altLang="en-US" dirty="0"/>
            </a:br>
            <a:endParaRPr lang="en-US" altLang="en-US" b="1" i="1" u="sng" dirty="0">
              <a:hlinkClick r:id="rId3"/>
            </a:endParaRPr>
          </a:p>
          <a:p>
            <a:pPr eaLnBrk="1" hangingPunct="1"/>
            <a:r>
              <a:rPr lang="en-US" altLang="en-US" b="1" i="1" u="sng" dirty="0">
                <a:hlinkClick r:id="rId3"/>
              </a:rPr>
              <a:t>[1]</a:t>
            </a:r>
            <a:r>
              <a:rPr lang="en-US" altLang="en-US" dirty="0"/>
              <a:t> Martin Luther, </a:t>
            </a:r>
            <a:r>
              <a:rPr lang="en-US" altLang="en-US" i="1" dirty="0"/>
              <a:t>Lectures on Genesis: Chapters 1-5</a:t>
            </a:r>
            <a:r>
              <a:rPr lang="en-US" altLang="en-US" dirty="0"/>
              <a:t>. In </a:t>
            </a:r>
            <a:r>
              <a:rPr lang="en-US" altLang="en-US" i="1" dirty="0"/>
              <a:t>Luther’s Works</a:t>
            </a:r>
            <a:r>
              <a:rPr lang="en-US" altLang="en-US" dirty="0"/>
              <a:t>. St. Louis: CPH, 1958, p. 5.</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45</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r>
              <a:rPr lang="en-US" dirty="0"/>
              <a:t>Colorado HB19 1032 Concerning Comprehensive Human Sexuality Education </a:t>
            </a:r>
          </a:p>
          <a:p>
            <a:pPr fontAlgn="base"/>
            <a:r>
              <a:rPr lang="en-US" dirty="0"/>
              <a:t>Problems include mandate that abortion be presented as an ‘equal’ option as life, if pregnancy outcomes are covered; that abstinence as primary or sole acceptable preventative method cannot be taught. Also, ‘age appropriateness’ of the curriculum is vague and actual content is undefined. Also, ‘healthy relationships’ is defined by the state, not parent.</a:t>
            </a:r>
          </a:p>
        </p:txBody>
      </p:sp>
    </p:spTree>
    <p:extLst>
      <p:ext uri="{BB962C8B-B14F-4D97-AF65-F5344CB8AC3E}">
        <p14:creationId xmlns:p14="http://schemas.microsoft.com/office/powerpoint/2010/main" val="157233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46</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endParaRPr lang="en-US" dirty="0"/>
          </a:p>
        </p:txBody>
      </p:sp>
    </p:spTree>
    <p:extLst>
      <p:ext uri="{BB962C8B-B14F-4D97-AF65-F5344CB8AC3E}">
        <p14:creationId xmlns:p14="http://schemas.microsoft.com/office/powerpoint/2010/main" val="36095903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47</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rtl="0"/>
            <a:r>
              <a:rPr lang="en-US" dirty="0"/>
              <a:t>Apologia, BJUP, VP, Memoria Press, Abeka, </a:t>
            </a:r>
            <a:r>
              <a:rPr lang="en-US" i="1" dirty="0"/>
              <a:t>etc. …</a:t>
            </a:r>
            <a:r>
              <a:rPr lang="en-US" b="1" i="1" dirty="0"/>
              <a:t>and CPH?  </a:t>
            </a:r>
            <a:r>
              <a:rPr lang="en-US" i="1" dirty="0"/>
              <a:t>(</a:t>
            </a:r>
            <a:r>
              <a:rPr lang="en-US" dirty="0"/>
              <a:t>Make them HARDBACK, please. Haha.)</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Dr. Wile holds an earned Ph.D. in nuclear chemistry and has received more than $200,000 in research grants from the National Science Foundation. Those grants led to discoveries that have been published in the peer-reviewed journals of his field. He is also an adjunct professor at Anderson University in Anderson, Indiana. However, he is best know for his award-winning K-12 science curricula, primarily used by home-educated students. You can find his curriculum at: </a:t>
            </a:r>
            <a:r>
              <a:rPr lang="en-US" sz="1200" b="0" i="0" u="none" strike="noStrike" kern="1200" dirty="0">
                <a:solidFill>
                  <a:schemeClr val="tx1"/>
                </a:solidFill>
                <a:effectLst/>
                <a:latin typeface="+mn-lt"/>
                <a:ea typeface="+mn-ea"/>
                <a:cs typeface="+mn-cs"/>
                <a:hlinkClick r:id="rId3"/>
              </a:rPr>
              <a:t>http://www.bereanbuilders.com</a:t>
            </a:r>
            <a:endParaRPr lang="en-US" sz="1200" b="0" i="0" kern="1200" dirty="0">
              <a:solidFill>
                <a:schemeClr val="tx1"/>
              </a:solidFill>
              <a:effectLst/>
              <a:latin typeface="+mn-lt"/>
              <a:ea typeface="+mn-ea"/>
              <a:cs typeface="+mn-cs"/>
            </a:endParaRPr>
          </a:p>
          <a:p>
            <a:pPr fontAlgn="base"/>
            <a:endParaRPr lang="en-US" dirty="0"/>
          </a:p>
        </p:txBody>
      </p:sp>
    </p:spTree>
    <p:extLst>
      <p:ext uri="{BB962C8B-B14F-4D97-AF65-F5344CB8AC3E}">
        <p14:creationId xmlns:p14="http://schemas.microsoft.com/office/powerpoint/2010/main" val="26238423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48</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rtl="0"/>
            <a:r>
              <a:rPr lang="en-US" dirty="0"/>
              <a:t>Apologia, BJUP, VP, Memoria Press, Abeka, </a:t>
            </a:r>
            <a:r>
              <a:rPr lang="en-US" i="1" dirty="0"/>
              <a:t>etc. …</a:t>
            </a:r>
            <a:r>
              <a:rPr lang="en-US" b="1" i="1" dirty="0"/>
              <a:t>and CPH?  </a:t>
            </a:r>
            <a:r>
              <a:rPr lang="en-US" i="1" dirty="0"/>
              <a:t>(</a:t>
            </a:r>
            <a:r>
              <a:rPr lang="en-US" dirty="0"/>
              <a:t>Make them HARDBACK, please. Haha.) </a:t>
            </a:r>
          </a:p>
          <a:p>
            <a:pPr rtl="0"/>
            <a:r>
              <a:rPr lang="en-US" sz="1200" b="0" i="0" kern="1200" dirty="0">
                <a:solidFill>
                  <a:schemeClr val="tx1"/>
                </a:solidFill>
                <a:effectLst/>
                <a:latin typeface="+mn-lt"/>
                <a:ea typeface="+mn-ea"/>
                <a:cs typeface="+mn-cs"/>
              </a:rPr>
              <a:t>Anderson University is an private Christian liberal arts university in Anderson, Indiana. The college is affiliated with the Church of God. Anderson University is a member of the Council for Christian Colleges and Universities, and the Independent Colleges of Indiana society.</a:t>
            </a:r>
            <a:endParaRPr lang="en-US" dirty="0"/>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Dr. Wile holds an earned Ph.D. in nuclear chemistry and has received more than $200,000 in research grants from the National Science Foundation. Those grants led to discoveries that have been published in the peer-reviewed journals of his field. He is also an adjunct professor at Anderson University in Anderson, Indiana. However, he is best know for his award-winning K-12 science curricula, primarily used by home-educated students. You can find his curriculum at: </a:t>
            </a:r>
            <a:r>
              <a:rPr lang="en-US" sz="1200" b="0" i="0" u="none" strike="noStrike" kern="1200" dirty="0">
                <a:solidFill>
                  <a:schemeClr val="tx1"/>
                </a:solidFill>
                <a:effectLst/>
                <a:latin typeface="+mn-lt"/>
                <a:ea typeface="+mn-ea"/>
                <a:cs typeface="+mn-cs"/>
                <a:hlinkClick r:id="rId3"/>
              </a:rPr>
              <a:t>http://www.bereanbuilders.com</a:t>
            </a:r>
            <a:endParaRPr lang="en-US" sz="1200" b="0" i="0" kern="1200" dirty="0">
              <a:solidFill>
                <a:schemeClr val="tx1"/>
              </a:solidFill>
              <a:effectLst/>
              <a:latin typeface="+mn-lt"/>
              <a:ea typeface="+mn-ea"/>
              <a:cs typeface="+mn-cs"/>
            </a:endParaRPr>
          </a:p>
          <a:p>
            <a:pPr fontAlgn="base"/>
            <a:endParaRPr lang="en-US" dirty="0"/>
          </a:p>
        </p:txBody>
      </p:sp>
    </p:spTree>
    <p:extLst>
      <p:ext uri="{BB962C8B-B14F-4D97-AF65-F5344CB8AC3E}">
        <p14:creationId xmlns:p14="http://schemas.microsoft.com/office/powerpoint/2010/main" val="36657672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Afraid government will take away our schools? Threat is still there but more subtle: pizza example from St. Mark where government control comes through government monies: not just ‘no seconds’ on (pepperoni) pizza but requirements on using government approved “health” (sex ed) curriculum. Scary thought.</a:t>
            </a:r>
          </a:p>
          <a:p>
            <a:r>
              <a:rPr lang="en-US" dirty="0">
                <a:solidFill>
                  <a:srgbClr val="993300"/>
                </a:solidFill>
              </a:rPr>
              <a:t>The </a:t>
            </a:r>
            <a:r>
              <a:rPr lang="en-US" cap="small" dirty="0">
                <a:solidFill>
                  <a:srgbClr val="993300"/>
                </a:solidFill>
              </a:rPr>
              <a:t>Lord</a:t>
            </a:r>
            <a:r>
              <a:rPr lang="en-US" dirty="0">
                <a:solidFill>
                  <a:srgbClr val="993300"/>
                </a:solidFill>
              </a:rPr>
              <a:t> is my light and my salvation; whom shall I fear? The </a:t>
            </a:r>
            <a:r>
              <a:rPr lang="en-US" cap="small" dirty="0">
                <a:solidFill>
                  <a:srgbClr val="993300"/>
                </a:solidFill>
              </a:rPr>
              <a:t>Lord</a:t>
            </a:r>
            <a:r>
              <a:rPr lang="en-US" dirty="0">
                <a:solidFill>
                  <a:srgbClr val="993300"/>
                </a:solidFill>
              </a:rPr>
              <a:t> is the stronghold</a:t>
            </a:r>
            <a:r>
              <a:rPr lang="en-US" baseline="30000" dirty="0">
                <a:solidFill>
                  <a:srgbClr val="993300"/>
                </a:solidFill>
              </a:rPr>
              <a:t> </a:t>
            </a:r>
            <a:r>
              <a:rPr lang="en-US" dirty="0">
                <a:solidFill>
                  <a:srgbClr val="993300"/>
                </a:solidFill>
              </a:rPr>
              <a:t>of my life; </a:t>
            </a:r>
            <a:r>
              <a:rPr lang="en-US" b="1" dirty="0">
                <a:solidFill>
                  <a:srgbClr val="993300"/>
                </a:solidFill>
              </a:rPr>
              <a:t>of whom shall I be afraid? </a:t>
            </a:r>
          </a:p>
          <a:p>
            <a:r>
              <a:rPr lang="en-US" dirty="0">
                <a:solidFill>
                  <a:srgbClr val="993300"/>
                </a:solidFill>
              </a:rPr>
              <a:t>Ps. 27:1 (ESV)</a:t>
            </a:r>
            <a:r>
              <a:rPr lang="en-US" b="1" dirty="0">
                <a:solidFill>
                  <a:srgbClr val="993300"/>
                </a:solidFill>
              </a:rPr>
              <a:t> </a:t>
            </a:r>
            <a:endParaRPr lang="en-US" dirty="0"/>
          </a:p>
        </p:txBody>
      </p:sp>
      <p:sp>
        <p:nvSpPr>
          <p:cNvPr id="4" name="Slide Number Placeholder 3"/>
          <p:cNvSpPr>
            <a:spLocks noGrp="1"/>
          </p:cNvSpPr>
          <p:nvPr>
            <p:ph type="sldNum" sz="quarter" idx="5"/>
          </p:nvPr>
        </p:nvSpPr>
        <p:spPr/>
        <p:txBody>
          <a:bodyPr/>
          <a:lstStyle/>
          <a:p>
            <a:fld id="{0E2F680D-691E-4431-AF37-3B53D13F1320}" type="slidenum">
              <a:rPr lang="en-US" smtClean="0"/>
              <a:t>49</a:t>
            </a:fld>
            <a:endParaRPr lang="en-US"/>
          </a:p>
        </p:txBody>
      </p:sp>
    </p:spTree>
    <p:extLst>
      <p:ext uri="{BB962C8B-B14F-4D97-AF65-F5344CB8AC3E}">
        <p14:creationId xmlns:p14="http://schemas.microsoft.com/office/powerpoint/2010/main" val="617102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5</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marL="0" marR="0" lvl="0" indent="0" algn="l" defTabSz="942289" rtl="0" eaLnBrk="1" fontAlgn="auto" latinLnBrk="0" hangingPunct="1">
              <a:lnSpc>
                <a:spcPct val="100000"/>
              </a:lnSpc>
              <a:spcBef>
                <a:spcPts val="0"/>
              </a:spcBef>
              <a:spcAft>
                <a:spcPts val="0"/>
              </a:spcAft>
              <a:buClrTx/>
              <a:buSzTx/>
              <a:buFontTx/>
              <a:buNone/>
              <a:tabLst/>
              <a:defRPr/>
            </a:pPr>
            <a:r>
              <a:rPr lang="en-US" b="0" i="0" dirty="0">
                <a:solidFill>
                  <a:srgbClr val="993300"/>
                </a:solidFill>
                <a:effectLst/>
                <a:latin typeface="Verdana" panose="020B0604030504040204" pitchFamily="34" charset="0"/>
              </a:rPr>
              <a:t>Students are not served by untruth, regardless of what ‘Academia’ might espouse. Research is not served by Darwinism, whether medical or engineering! Increasingly it’s clear that natural selection is a myth – that examples biologists might put forward of Evolution is actually adaptation (dynamic genetics): a memorable example given by Dr. Guliuzza is that cave fish lose their sight because they are engineered to lose their eyes when the salinity indicates a cave environment:</a:t>
            </a:r>
          </a:p>
          <a:p>
            <a:pPr marL="0" marR="0" lvl="0" indent="0" algn="l" defTabSz="94228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Loss of eye tissue in blind cavefish (</a:t>
            </a:r>
            <a:r>
              <a:rPr lang="en-US" sz="1200" b="0" i="1" kern="1200" dirty="0">
                <a:solidFill>
                  <a:schemeClr val="tx1"/>
                </a:solidFill>
                <a:effectLst/>
                <a:latin typeface="+mn-lt"/>
                <a:ea typeface="+mn-ea"/>
                <a:cs typeface="+mn-cs"/>
              </a:rPr>
              <a:t>Astyanax mexicanus</a:t>
            </a:r>
            <a:r>
              <a:rPr lang="en-US" sz="1200" b="0" i="0" kern="1200" dirty="0">
                <a:solidFill>
                  <a:schemeClr val="tx1"/>
                </a:solidFill>
                <a:effectLst/>
                <a:latin typeface="+mn-lt"/>
                <a:ea typeface="+mn-ea"/>
                <a:cs typeface="+mn-cs"/>
              </a:rPr>
              <a:t>), which occurs within a few days of their development, happens through epigenetic silencing of eye-related genes, according to a study led by the National Institutes of Health. Epigenetic regulation is a process where genes are turned off or on, typically in a reversible or temporary manner. This mechanism differs from genetic mutations, which are permanent changes in the DNA code. The study appears in </a:t>
            </a:r>
            <a:r>
              <a:rPr lang="en-US" sz="1200" b="0" i="1" kern="1200" dirty="0">
                <a:solidFill>
                  <a:schemeClr val="tx1"/>
                </a:solidFill>
                <a:effectLst/>
                <a:latin typeface="+mn-lt"/>
                <a:ea typeface="+mn-ea"/>
                <a:cs typeface="+mn-cs"/>
              </a:rPr>
              <a:t>Nature Ecology &amp; Evolution</a:t>
            </a:r>
            <a:r>
              <a:rPr lang="en-US" sz="1200" b="0" i="0" kern="1200" dirty="0">
                <a:solidFill>
                  <a:schemeClr val="tx1"/>
                </a:solidFill>
                <a:effectLst/>
                <a:latin typeface="+mn-lt"/>
                <a:ea typeface="+mn-ea"/>
                <a:cs typeface="+mn-cs"/>
              </a:rPr>
              <a:t>. </a:t>
            </a:r>
          </a:p>
          <a:p>
            <a:pPr marL="0" marR="0" lvl="0" indent="0" algn="l" defTabSz="94228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Also see: </a:t>
            </a:r>
            <a:r>
              <a:rPr lang="en-US" dirty="0">
                <a:hlinkClick r:id="rId3"/>
              </a:rPr>
              <a:t>https://www.icr.org/article/blind-cavefish-illuminate-divine-engineering/</a:t>
            </a:r>
            <a:endParaRPr lang="en-US" b="0" i="0" dirty="0">
              <a:solidFill>
                <a:srgbClr val="993300"/>
              </a:solidFill>
              <a:effectLst/>
              <a:latin typeface="Verdana" panose="020B0604030504040204" pitchFamily="34" charset="0"/>
            </a:endParaRPr>
          </a:p>
          <a:p>
            <a:pPr defTabSz="942289">
              <a:defRPr/>
            </a:pPr>
            <a:r>
              <a:rPr lang="en-US" b="0" i="0" dirty="0">
                <a:solidFill>
                  <a:srgbClr val="993300"/>
                </a:solidFill>
                <a:effectLst/>
                <a:latin typeface="Verdana" panose="020B0604030504040204" pitchFamily="34" charset="0"/>
              </a:rPr>
              <a:t>Quote is from when he spoke at Denver Society of Creation Meeting in Feb 2019.</a:t>
            </a:r>
          </a:p>
          <a:p>
            <a:pPr marL="0" marR="0" lvl="0" indent="0" algn="l" defTabSz="942289" rtl="0" eaLnBrk="1" fontAlgn="auto" latinLnBrk="0" hangingPunct="1">
              <a:lnSpc>
                <a:spcPct val="100000"/>
              </a:lnSpc>
              <a:spcBef>
                <a:spcPts val="0"/>
              </a:spcBef>
              <a:spcAft>
                <a:spcPts val="0"/>
              </a:spcAft>
              <a:buClrTx/>
              <a:buSzTx/>
              <a:buFontTx/>
              <a:buNone/>
              <a:tabLst/>
              <a:defRPr/>
            </a:pPr>
            <a:r>
              <a:rPr lang="en-US" b="0" i="0" dirty="0">
                <a:solidFill>
                  <a:srgbClr val="993300"/>
                </a:solidFill>
                <a:effectLst/>
                <a:latin typeface="Verdana" panose="020B0604030504040204" pitchFamily="34" charset="0"/>
              </a:rPr>
              <a:t>Much more is at stake than sight in cave fish; that is, than understanding how it is that cave fish are blind!</a:t>
            </a:r>
          </a:p>
        </p:txBody>
      </p:sp>
    </p:spTree>
    <p:extLst>
      <p:ext uri="{BB962C8B-B14F-4D97-AF65-F5344CB8AC3E}">
        <p14:creationId xmlns:p14="http://schemas.microsoft.com/office/powerpoint/2010/main" val="33346174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Romans 1:16: </a:t>
            </a:r>
            <a:r>
              <a:rPr lang="en-US" sz="1200" b="0" i="0" kern="1200" dirty="0">
                <a:solidFill>
                  <a:schemeClr val="tx1"/>
                </a:solidFill>
                <a:effectLst/>
                <a:latin typeface="+mn-lt"/>
                <a:ea typeface="+mn-ea"/>
                <a:cs typeface="+mn-cs"/>
              </a:rPr>
              <a:t>For I am not ashamed of the gospel, for it is the power of God for salvation to everyone who believes, to the Jew first and also to the Greek.</a:t>
            </a:r>
            <a:endParaRPr lang="en-US" dirty="0"/>
          </a:p>
          <a:p>
            <a:r>
              <a:rPr lang="en-US" dirty="0"/>
              <a:t>Matthew 10 (ESV)</a:t>
            </a:r>
          </a:p>
          <a:p>
            <a:r>
              <a:rPr lang="en-US" sz="1200" b="1" baseline="30000" dirty="0">
                <a:solidFill>
                  <a:srgbClr val="993300"/>
                </a:solidFill>
              </a:rPr>
              <a:t>32 </a:t>
            </a:r>
            <a:r>
              <a:rPr lang="en-US" sz="1200" dirty="0">
                <a:solidFill>
                  <a:srgbClr val="993300"/>
                </a:solidFill>
              </a:rPr>
              <a:t>So everyone who acknowledges me before men, I also will acknowledge before my Father who is in heaven, </a:t>
            </a:r>
            <a:r>
              <a:rPr lang="en-US" sz="1200" b="1" baseline="30000" dirty="0">
                <a:solidFill>
                  <a:srgbClr val="993300"/>
                </a:solidFill>
              </a:rPr>
              <a:t>33 </a:t>
            </a:r>
            <a:r>
              <a:rPr lang="en-US" sz="1200" dirty="0">
                <a:solidFill>
                  <a:srgbClr val="993300"/>
                </a:solidFill>
              </a:rPr>
              <a:t>but whoever denies me before men, I also will deny before my Father who is in heaven. </a:t>
            </a:r>
            <a:endParaRPr lang="en-US" sz="1200" b="0" i="0" dirty="0">
              <a:solidFill>
                <a:srgbClr val="993300"/>
              </a:solidFill>
              <a:effectLst/>
            </a:endParaRPr>
          </a:p>
          <a:p>
            <a:r>
              <a:rPr lang="en-US" sz="1200" b="0" i="1" kern="1200" dirty="0">
                <a:solidFill>
                  <a:schemeClr val="tx1"/>
                </a:solidFill>
                <a:effectLst/>
                <a:latin typeface="+mn-lt"/>
                <a:ea typeface="+mn-ea"/>
                <a:cs typeface="+mn-cs"/>
              </a:rPr>
              <a:t>The Mockery of the Owl</a:t>
            </a:r>
            <a:r>
              <a:rPr lang="en-US" sz="1200" b="0" i="0" kern="1200" dirty="0">
                <a:solidFill>
                  <a:schemeClr val="tx1"/>
                </a:solidFill>
                <a:effectLst/>
                <a:latin typeface="+mn-lt"/>
                <a:ea typeface="+mn-ea"/>
                <a:cs typeface="+mn-cs"/>
              </a:rPr>
              <a:t> a seventeenth-century painting by Jan van Kessel the Elder, loosely depicting a scene from the thirteenth-century Middle English poem, </a:t>
            </a:r>
            <a:r>
              <a:rPr lang="en-US" sz="1200" b="0" i="0" u="sng" kern="1200" dirty="0">
                <a:solidFill>
                  <a:schemeClr val="tx1"/>
                </a:solidFill>
                <a:effectLst/>
                <a:latin typeface="+mn-lt"/>
                <a:ea typeface="+mn-ea"/>
                <a:cs typeface="+mn-cs"/>
              </a:rPr>
              <a:t>The Owl and the Nightingale</a:t>
            </a:r>
            <a:r>
              <a:rPr lang="en-US" sz="1200" b="0" i="0" kern="1200" dirty="0">
                <a:solidFill>
                  <a:schemeClr val="tx1"/>
                </a:solidFill>
                <a:effectLst/>
                <a:latin typeface="+mn-lt"/>
                <a:ea typeface="+mn-ea"/>
                <a:cs typeface="+mn-cs"/>
              </a:rPr>
              <a:t>, in which the owl is mocked for its characteristics by other birds.</a:t>
            </a:r>
            <a:endParaRPr lang="en-US" dirty="0"/>
          </a:p>
        </p:txBody>
      </p:sp>
      <p:sp>
        <p:nvSpPr>
          <p:cNvPr id="4" name="Slide Number Placeholder 3"/>
          <p:cNvSpPr>
            <a:spLocks noGrp="1"/>
          </p:cNvSpPr>
          <p:nvPr>
            <p:ph type="sldNum" sz="quarter" idx="5"/>
          </p:nvPr>
        </p:nvSpPr>
        <p:spPr/>
        <p:txBody>
          <a:bodyPr/>
          <a:lstStyle/>
          <a:p>
            <a:fld id="{0E2F680D-691E-4431-AF37-3B53D13F1320}" type="slidenum">
              <a:rPr lang="en-US" smtClean="0"/>
              <a:t>50</a:t>
            </a:fld>
            <a:endParaRPr lang="en-US"/>
          </a:p>
        </p:txBody>
      </p:sp>
    </p:spTree>
    <p:extLst>
      <p:ext uri="{BB962C8B-B14F-4D97-AF65-F5344CB8AC3E}">
        <p14:creationId xmlns:p14="http://schemas.microsoft.com/office/powerpoint/2010/main" val="9691248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https://www.jesus-story.net/jesus-children/</a:t>
            </a:r>
            <a:endParaRPr lang="en-US" dirty="0"/>
          </a:p>
        </p:txBody>
      </p:sp>
      <p:sp>
        <p:nvSpPr>
          <p:cNvPr id="4" name="Slide Number Placeholder 3"/>
          <p:cNvSpPr>
            <a:spLocks noGrp="1"/>
          </p:cNvSpPr>
          <p:nvPr>
            <p:ph type="sldNum" sz="quarter" idx="5"/>
          </p:nvPr>
        </p:nvSpPr>
        <p:spPr/>
        <p:txBody>
          <a:bodyPr/>
          <a:lstStyle/>
          <a:p>
            <a:fld id="{0E2F680D-691E-4431-AF37-3B53D13F1320}" type="slidenum">
              <a:rPr lang="en-US" smtClean="0"/>
              <a:t>51</a:t>
            </a:fld>
            <a:endParaRPr lang="en-US"/>
          </a:p>
        </p:txBody>
      </p:sp>
    </p:spTree>
    <p:extLst>
      <p:ext uri="{BB962C8B-B14F-4D97-AF65-F5344CB8AC3E}">
        <p14:creationId xmlns:p14="http://schemas.microsoft.com/office/powerpoint/2010/main" val="38224860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52</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fontAlgn="base"/>
            <a:r>
              <a:rPr lang="en-US" dirty="0"/>
              <a:t>Caveat: Tenure (or effective tenure) means you get stuck </a:t>
            </a:r>
            <a:r>
              <a:rPr lang="en-US"/>
              <a:t>with Materialism’s </a:t>
            </a:r>
            <a:r>
              <a:rPr lang="en-US" dirty="0"/>
              <a:t>foot! My experience with such a foot…</a:t>
            </a:r>
          </a:p>
        </p:txBody>
      </p:sp>
    </p:spTree>
    <p:extLst>
      <p:ext uri="{BB962C8B-B14F-4D97-AF65-F5344CB8AC3E}">
        <p14:creationId xmlns:p14="http://schemas.microsoft.com/office/powerpoint/2010/main" val="894674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6</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defTabSz="942289">
              <a:defRPr/>
            </a:pPr>
            <a:r>
              <a:rPr lang="en-US" b="0" i="0" dirty="0">
                <a:solidFill>
                  <a:srgbClr val="993300"/>
                </a:solidFill>
                <a:effectLst/>
                <a:latin typeface="Verdana" panose="020B0604030504040204" pitchFamily="34" charset="0"/>
              </a:rPr>
              <a:t>John 17:17</a:t>
            </a:r>
          </a:p>
        </p:txBody>
      </p:sp>
    </p:spTree>
    <p:extLst>
      <p:ext uri="{BB962C8B-B14F-4D97-AF65-F5344CB8AC3E}">
        <p14:creationId xmlns:p14="http://schemas.microsoft.com/office/powerpoint/2010/main" val="2335458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https://www.lcms.org/about/beliefs/doctrine/brief-statement-of-lcms-doctrinal-position#holy-scriptures</a:t>
            </a:r>
            <a:endParaRPr lang="en-US" dirty="0"/>
          </a:p>
          <a:p>
            <a:r>
              <a:rPr lang="en-US" dirty="0"/>
              <a:t>Education is about content, first and foremost. It’s about teaching what is TRUE, about discerning truth from falsehood.  </a:t>
            </a:r>
          </a:p>
          <a:p>
            <a:r>
              <a:rPr lang="en-US" dirty="0"/>
              <a:t>“Other secular matters” - geological, biological, psychological…</a:t>
            </a:r>
          </a:p>
        </p:txBody>
      </p:sp>
      <p:sp>
        <p:nvSpPr>
          <p:cNvPr id="4" name="Slide Number Placeholder 3"/>
          <p:cNvSpPr>
            <a:spLocks noGrp="1"/>
          </p:cNvSpPr>
          <p:nvPr>
            <p:ph type="sldNum" sz="quarter" idx="5"/>
          </p:nvPr>
        </p:nvSpPr>
        <p:spPr/>
        <p:txBody>
          <a:bodyPr/>
          <a:lstStyle/>
          <a:p>
            <a:fld id="{0E2F680D-691E-4431-AF37-3B53D13F1320}" type="slidenum">
              <a:rPr lang="en-US" smtClean="0"/>
              <a:t>7</a:t>
            </a:fld>
            <a:endParaRPr lang="en-US"/>
          </a:p>
        </p:txBody>
      </p:sp>
    </p:spTree>
    <p:extLst>
      <p:ext uri="{BB962C8B-B14F-4D97-AF65-F5344CB8AC3E}">
        <p14:creationId xmlns:p14="http://schemas.microsoft.com/office/powerpoint/2010/main" val="3266317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8</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defTabSz="942289">
              <a:defRPr/>
            </a:pPr>
            <a:r>
              <a:rPr lang="en-US" sz="1200" b="0" i="0" kern="1200" dirty="0">
                <a:solidFill>
                  <a:schemeClr val="tx1"/>
                </a:solidFill>
                <a:effectLst/>
                <a:latin typeface="+mn-lt"/>
                <a:ea typeface="+mn-ea"/>
                <a:cs typeface="+mn-cs"/>
              </a:rPr>
              <a:t>Ossuary of the high priest Joseph, son of Caiaphas, The Israel Museum, Jerusalem: my own photo</a:t>
            </a:r>
          </a:p>
          <a:p>
            <a:pPr defTabSz="942289">
              <a:defRPr/>
            </a:pPr>
            <a:r>
              <a:rPr lang="en-US" sz="1200" b="0" i="0" kern="1200" dirty="0">
                <a:solidFill>
                  <a:schemeClr val="tx1"/>
                </a:solidFill>
                <a:effectLst/>
                <a:latin typeface="+mn-lt"/>
                <a:ea typeface="+mn-ea"/>
                <a:cs typeface="+mn-cs"/>
              </a:rPr>
              <a:t>Early Christian depiction of Adam and Eve in the Catacombs of Marcellinus and Peter located approx 3 km from southeast Rome and the ancient Via Labicana named for to Christian martyrs who died in the year 304, during the Diocletian persecution</a:t>
            </a:r>
            <a:endParaRPr lang="en-US" b="0" i="0" dirty="0">
              <a:solidFill>
                <a:srgbClr val="993300"/>
              </a:solidFill>
              <a:effectLst/>
              <a:latin typeface="Verdana" panose="020B0604030504040204" pitchFamily="34" charset="0"/>
            </a:endParaRPr>
          </a:p>
        </p:txBody>
      </p:sp>
    </p:spTree>
    <p:extLst>
      <p:ext uri="{BB962C8B-B14F-4D97-AF65-F5344CB8AC3E}">
        <p14:creationId xmlns:p14="http://schemas.microsoft.com/office/powerpoint/2010/main" val="425257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E2F680D-691E-4431-AF37-3B53D13F1320}" type="slidenum">
              <a:rPr lang="en-US" smtClean="0"/>
              <a:t>9</a:t>
            </a:fld>
            <a:endParaRPr lang="en-US"/>
          </a:p>
        </p:txBody>
      </p:sp>
      <p:sp>
        <p:nvSpPr>
          <p:cNvPr id="5" name="Notes Placeholder 4">
            <a:extLst>
              <a:ext uri="{FF2B5EF4-FFF2-40B4-BE49-F238E27FC236}">
                <a16:creationId xmlns:a16="http://schemas.microsoft.com/office/drawing/2014/main" id="{FACBF05A-5D22-4568-918D-28AAB99BB68C}"/>
              </a:ext>
            </a:extLst>
          </p:cNvPr>
          <p:cNvSpPr>
            <a:spLocks noGrp="1"/>
          </p:cNvSpPr>
          <p:nvPr>
            <p:ph type="body" idx="1"/>
          </p:nvPr>
        </p:nvSpPr>
        <p:spPr>
          <a:xfrm>
            <a:off x="710248" y="4518204"/>
            <a:ext cx="5681980" cy="2680471"/>
          </a:xfrm>
          <a:prstGeom prst="rect">
            <a:avLst/>
          </a:prstGeom>
        </p:spPr>
        <p:txBody>
          <a:bodyPr>
            <a:spAutoFit/>
          </a:bodyPr>
          <a:lstStyle/>
          <a:p>
            <a:pPr defTabSz="942289">
              <a:defRPr/>
            </a:pPr>
            <a:endParaRPr lang="en-US" b="0" i="0" dirty="0">
              <a:solidFill>
                <a:srgbClr val="993300"/>
              </a:solidFill>
              <a:effectLst/>
              <a:latin typeface="Verdana" panose="020B0604030504040204" pitchFamily="34" charset="0"/>
            </a:endParaRPr>
          </a:p>
        </p:txBody>
      </p:sp>
    </p:spTree>
    <p:extLst>
      <p:ext uri="{BB962C8B-B14F-4D97-AF65-F5344CB8AC3E}">
        <p14:creationId xmlns:p14="http://schemas.microsoft.com/office/powerpoint/2010/main" val="396836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9C131-92A7-497A-BAE4-2B7CF19B92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902691-BD7F-4D3F-AE82-239819FD84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42DDF7-C1A0-4984-9DA7-20483AF873ED}"/>
              </a:ext>
            </a:extLst>
          </p:cNvPr>
          <p:cNvSpPr>
            <a:spLocks noGrp="1"/>
          </p:cNvSpPr>
          <p:nvPr>
            <p:ph type="dt" sz="half" idx="10"/>
          </p:nvPr>
        </p:nvSpPr>
        <p:spPr/>
        <p:txBody>
          <a:bodyPr/>
          <a:lstStyle/>
          <a:p>
            <a:fld id="{C756063C-4869-445F-9BAE-0F7BE1E61F18}" type="datetimeFigureOut">
              <a:rPr lang="en-US" smtClean="0"/>
              <a:t>4/25/2019</a:t>
            </a:fld>
            <a:endParaRPr lang="en-US"/>
          </a:p>
        </p:txBody>
      </p:sp>
      <p:sp>
        <p:nvSpPr>
          <p:cNvPr id="5" name="Footer Placeholder 4">
            <a:extLst>
              <a:ext uri="{FF2B5EF4-FFF2-40B4-BE49-F238E27FC236}">
                <a16:creationId xmlns:a16="http://schemas.microsoft.com/office/drawing/2014/main" id="{44D3F71C-FB9D-4DBA-B9A3-0A4B6B0D2B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FDDDA-9CB7-48EE-9139-21C550D127DF}"/>
              </a:ext>
            </a:extLst>
          </p:cNvPr>
          <p:cNvSpPr>
            <a:spLocks noGrp="1"/>
          </p:cNvSpPr>
          <p:nvPr>
            <p:ph type="sldNum" sz="quarter" idx="12"/>
          </p:nvPr>
        </p:nvSpPr>
        <p:spPr/>
        <p:txBody>
          <a:bodyPr/>
          <a:lstStyle/>
          <a:p>
            <a:fld id="{3979BCA3-1F13-4CD3-908B-6E7A88BFCAA5}" type="slidenum">
              <a:rPr lang="en-US" smtClean="0"/>
              <a:t>‹#›</a:t>
            </a:fld>
            <a:endParaRPr lang="en-US"/>
          </a:p>
        </p:txBody>
      </p:sp>
    </p:spTree>
    <p:extLst>
      <p:ext uri="{BB962C8B-B14F-4D97-AF65-F5344CB8AC3E}">
        <p14:creationId xmlns:p14="http://schemas.microsoft.com/office/powerpoint/2010/main" val="2602394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B092B-EDCA-44FC-A4DB-0B05A86B95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35A500-9E90-4363-B9B1-D281130810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47A05-A4B0-4F55-8A4C-BEFC1C3207CD}"/>
              </a:ext>
            </a:extLst>
          </p:cNvPr>
          <p:cNvSpPr>
            <a:spLocks noGrp="1"/>
          </p:cNvSpPr>
          <p:nvPr>
            <p:ph type="dt" sz="half" idx="10"/>
          </p:nvPr>
        </p:nvSpPr>
        <p:spPr/>
        <p:txBody>
          <a:bodyPr/>
          <a:lstStyle/>
          <a:p>
            <a:fld id="{C756063C-4869-445F-9BAE-0F7BE1E61F18}" type="datetimeFigureOut">
              <a:rPr lang="en-US" smtClean="0"/>
              <a:t>4/25/2019</a:t>
            </a:fld>
            <a:endParaRPr lang="en-US"/>
          </a:p>
        </p:txBody>
      </p:sp>
      <p:sp>
        <p:nvSpPr>
          <p:cNvPr id="5" name="Footer Placeholder 4">
            <a:extLst>
              <a:ext uri="{FF2B5EF4-FFF2-40B4-BE49-F238E27FC236}">
                <a16:creationId xmlns:a16="http://schemas.microsoft.com/office/drawing/2014/main" id="{0EB30C25-9DA3-4D46-8404-C5FEDFF8C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79955-EE14-4A4F-9A08-C565D3C5D44D}"/>
              </a:ext>
            </a:extLst>
          </p:cNvPr>
          <p:cNvSpPr>
            <a:spLocks noGrp="1"/>
          </p:cNvSpPr>
          <p:nvPr>
            <p:ph type="sldNum" sz="quarter" idx="12"/>
          </p:nvPr>
        </p:nvSpPr>
        <p:spPr/>
        <p:txBody>
          <a:bodyPr/>
          <a:lstStyle/>
          <a:p>
            <a:fld id="{3979BCA3-1F13-4CD3-908B-6E7A88BFCAA5}" type="slidenum">
              <a:rPr lang="en-US" smtClean="0"/>
              <a:t>‹#›</a:t>
            </a:fld>
            <a:endParaRPr lang="en-US"/>
          </a:p>
        </p:txBody>
      </p:sp>
    </p:spTree>
    <p:extLst>
      <p:ext uri="{BB962C8B-B14F-4D97-AF65-F5344CB8AC3E}">
        <p14:creationId xmlns:p14="http://schemas.microsoft.com/office/powerpoint/2010/main" val="2270911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965C7-754B-444F-A770-DE11B6FB69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E2CBE9-5CC3-4068-83A7-2B5E55556D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A1C5F-3DC8-4C0D-AE18-A792B1EBEC5F}"/>
              </a:ext>
            </a:extLst>
          </p:cNvPr>
          <p:cNvSpPr>
            <a:spLocks noGrp="1"/>
          </p:cNvSpPr>
          <p:nvPr>
            <p:ph type="dt" sz="half" idx="10"/>
          </p:nvPr>
        </p:nvSpPr>
        <p:spPr/>
        <p:txBody>
          <a:bodyPr/>
          <a:lstStyle/>
          <a:p>
            <a:fld id="{C756063C-4869-445F-9BAE-0F7BE1E61F18}" type="datetimeFigureOut">
              <a:rPr lang="en-US" smtClean="0"/>
              <a:t>4/25/2019</a:t>
            </a:fld>
            <a:endParaRPr lang="en-US"/>
          </a:p>
        </p:txBody>
      </p:sp>
      <p:sp>
        <p:nvSpPr>
          <p:cNvPr id="5" name="Footer Placeholder 4">
            <a:extLst>
              <a:ext uri="{FF2B5EF4-FFF2-40B4-BE49-F238E27FC236}">
                <a16:creationId xmlns:a16="http://schemas.microsoft.com/office/drawing/2014/main" id="{355BD2F1-A383-4C5A-BFA9-0E504A75B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485A1-AD52-444B-A676-FE6187B2A98C}"/>
              </a:ext>
            </a:extLst>
          </p:cNvPr>
          <p:cNvSpPr>
            <a:spLocks noGrp="1"/>
          </p:cNvSpPr>
          <p:nvPr>
            <p:ph type="sldNum" sz="quarter" idx="12"/>
          </p:nvPr>
        </p:nvSpPr>
        <p:spPr/>
        <p:txBody>
          <a:bodyPr/>
          <a:lstStyle/>
          <a:p>
            <a:fld id="{3979BCA3-1F13-4CD3-908B-6E7A88BFCAA5}" type="slidenum">
              <a:rPr lang="en-US" smtClean="0"/>
              <a:t>‹#›</a:t>
            </a:fld>
            <a:endParaRPr lang="en-US"/>
          </a:p>
        </p:txBody>
      </p:sp>
    </p:spTree>
    <p:extLst>
      <p:ext uri="{BB962C8B-B14F-4D97-AF65-F5344CB8AC3E}">
        <p14:creationId xmlns:p14="http://schemas.microsoft.com/office/powerpoint/2010/main" val="3583496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90CB2-C443-4264-B4AD-C83D832055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909D8-246B-4B1A-AAF6-B1DCD150055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FE1F3-2850-4ECC-9592-EFF0C6B7E7E5}"/>
              </a:ext>
            </a:extLst>
          </p:cNvPr>
          <p:cNvSpPr>
            <a:spLocks noGrp="1"/>
          </p:cNvSpPr>
          <p:nvPr>
            <p:ph type="dt" sz="half" idx="10"/>
          </p:nvPr>
        </p:nvSpPr>
        <p:spPr/>
        <p:txBody>
          <a:bodyPr/>
          <a:lstStyle/>
          <a:p>
            <a:fld id="{C756063C-4869-445F-9BAE-0F7BE1E61F18}" type="datetimeFigureOut">
              <a:rPr lang="en-US" smtClean="0"/>
              <a:t>4/25/2019</a:t>
            </a:fld>
            <a:endParaRPr lang="en-US"/>
          </a:p>
        </p:txBody>
      </p:sp>
      <p:sp>
        <p:nvSpPr>
          <p:cNvPr id="5" name="Footer Placeholder 4">
            <a:extLst>
              <a:ext uri="{FF2B5EF4-FFF2-40B4-BE49-F238E27FC236}">
                <a16:creationId xmlns:a16="http://schemas.microsoft.com/office/drawing/2014/main" id="{1ACD22CA-F87D-4875-BB51-0ECB28A18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E6A74-5727-4CDC-AAEA-E649A49B0FC6}"/>
              </a:ext>
            </a:extLst>
          </p:cNvPr>
          <p:cNvSpPr>
            <a:spLocks noGrp="1"/>
          </p:cNvSpPr>
          <p:nvPr>
            <p:ph type="sldNum" sz="quarter" idx="12"/>
          </p:nvPr>
        </p:nvSpPr>
        <p:spPr/>
        <p:txBody>
          <a:bodyPr/>
          <a:lstStyle/>
          <a:p>
            <a:fld id="{3979BCA3-1F13-4CD3-908B-6E7A88BFCAA5}" type="slidenum">
              <a:rPr lang="en-US" smtClean="0"/>
              <a:t>‹#›</a:t>
            </a:fld>
            <a:endParaRPr lang="en-US"/>
          </a:p>
        </p:txBody>
      </p:sp>
    </p:spTree>
    <p:extLst>
      <p:ext uri="{BB962C8B-B14F-4D97-AF65-F5344CB8AC3E}">
        <p14:creationId xmlns:p14="http://schemas.microsoft.com/office/powerpoint/2010/main" val="3100259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7DBBC-1221-4FE9-BEBF-3FC3953A40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D7039D-C911-4C7B-ADA7-DC37A1F1D9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AE463F-2FF8-42FD-9F4A-2D1E025AD5FC}"/>
              </a:ext>
            </a:extLst>
          </p:cNvPr>
          <p:cNvSpPr>
            <a:spLocks noGrp="1"/>
          </p:cNvSpPr>
          <p:nvPr>
            <p:ph type="dt" sz="half" idx="10"/>
          </p:nvPr>
        </p:nvSpPr>
        <p:spPr/>
        <p:txBody>
          <a:bodyPr/>
          <a:lstStyle/>
          <a:p>
            <a:fld id="{C756063C-4869-445F-9BAE-0F7BE1E61F18}" type="datetimeFigureOut">
              <a:rPr lang="en-US" smtClean="0"/>
              <a:t>4/25/2019</a:t>
            </a:fld>
            <a:endParaRPr lang="en-US"/>
          </a:p>
        </p:txBody>
      </p:sp>
      <p:sp>
        <p:nvSpPr>
          <p:cNvPr id="5" name="Footer Placeholder 4">
            <a:extLst>
              <a:ext uri="{FF2B5EF4-FFF2-40B4-BE49-F238E27FC236}">
                <a16:creationId xmlns:a16="http://schemas.microsoft.com/office/drawing/2014/main" id="{86C8B6AE-C20C-4C7B-90F4-2621EC0E9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192CA-0B86-42D3-A7D6-0D607FE7FBBF}"/>
              </a:ext>
            </a:extLst>
          </p:cNvPr>
          <p:cNvSpPr>
            <a:spLocks noGrp="1"/>
          </p:cNvSpPr>
          <p:nvPr>
            <p:ph type="sldNum" sz="quarter" idx="12"/>
          </p:nvPr>
        </p:nvSpPr>
        <p:spPr/>
        <p:txBody>
          <a:bodyPr/>
          <a:lstStyle/>
          <a:p>
            <a:fld id="{3979BCA3-1F13-4CD3-908B-6E7A88BFCAA5}" type="slidenum">
              <a:rPr lang="en-US" smtClean="0"/>
              <a:t>‹#›</a:t>
            </a:fld>
            <a:endParaRPr lang="en-US"/>
          </a:p>
        </p:txBody>
      </p:sp>
    </p:spTree>
    <p:extLst>
      <p:ext uri="{BB962C8B-B14F-4D97-AF65-F5344CB8AC3E}">
        <p14:creationId xmlns:p14="http://schemas.microsoft.com/office/powerpoint/2010/main" val="2956579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8E842-CE71-48EC-877D-198F6A7158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0D58A-9AAC-475B-9438-8C2BA10ECAE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C7C646-3FAD-490B-88BA-D26EC68EA6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C6539B-1916-4503-BB87-AD6FBA94E46F}"/>
              </a:ext>
            </a:extLst>
          </p:cNvPr>
          <p:cNvSpPr>
            <a:spLocks noGrp="1"/>
          </p:cNvSpPr>
          <p:nvPr>
            <p:ph type="dt" sz="half" idx="10"/>
          </p:nvPr>
        </p:nvSpPr>
        <p:spPr/>
        <p:txBody>
          <a:bodyPr/>
          <a:lstStyle/>
          <a:p>
            <a:fld id="{C756063C-4869-445F-9BAE-0F7BE1E61F18}" type="datetimeFigureOut">
              <a:rPr lang="en-US" smtClean="0"/>
              <a:t>4/25/2019</a:t>
            </a:fld>
            <a:endParaRPr lang="en-US"/>
          </a:p>
        </p:txBody>
      </p:sp>
      <p:sp>
        <p:nvSpPr>
          <p:cNvPr id="6" name="Footer Placeholder 5">
            <a:extLst>
              <a:ext uri="{FF2B5EF4-FFF2-40B4-BE49-F238E27FC236}">
                <a16:creationId xmlns:a16="http://schemas.microsoft.com/office/drawing/2014/main" id="{16BC1510-0677-449A-821F-E09047ACD5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A94650-BA79-44E2-B45A-9F2F331A9781}"/>
              </a:ext>
            </a:extLst>
          </p:cNvPr>
          <p:cNvSpPr>
            <a:spLocks noGrp="1"/>
          </p:cNvSpPr>
          <p:nvPr>
            <p:ph type="sldNum" sz="quarter" idx="12"/>
          </p:nvPr>
        </p:nvSpPr>
        <p:spPr/>
        <p:txBody>
          <a:bodyPr/>
          <a:lstStyle/>
          <a:p>
            <a:fld id="{3979BCA3-1F13-4CD3-908B-6E7A88BFCAA5}" type="slidenum">
              <a:rPr lang="en-US" smtClean="0"/>
              <a:t>‹#›</a:t>
            </a:fld>
            <a:endParaRPr lang="en-US"/>
          </a:p>
        </p:txBody>
      </p:sp>
    </p:spTree>
    <p:extLst>
      <p:ext uri="{BB962C8B-B14F-4D97-AF65-F5344CB8AC3E}">
        <p14:creationId xmlns:p14="http://schemas.microsoft.com/office/powerpoint/2010/main" val="3501645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D5F4-0401-4FBC-B3E7-9D0766B597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25803E-EFF3-4F6C-8DDD-2AB91C5FEB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8A8EA5-B10B-4635-8705-BA2E4DFF3E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4BE608-FE25-4792-9F0A-EFCDA4C1C8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7F2D50-A3FB-4B34-9862-EEF4BC3BA7D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687878-7EA1-488E-B7DE-3464258E3142}"/>
              </a:ext>
            </a:extLst>
          </p:cNvPr>
          <p:cNvSpPr>
            <a:spLocks noGrp="1"/>
          </p:cNvSpPr>
          <p:nvPr>
            <p:ph type="dt" sz="half" idx="10"/>
          </p:nvPr>
        </p:nvSpPr>
        <p:spPr/>
        <p:txBody>
          <a:bodyPr/>
          <a:lstStyle/>
          <a:p>
            <a:fld id="{C756063C-4869-445F-9BAE-0F7BE1E61F18}" type="datetimeFigureOut">
              <a:rPr lang="en-US" smtClean="0"/>
              <a:t>4/25/2019</a:t>
            </a:fld>
            <a:endParaRPr lang="en-US"/>
          </a:p>
        </p:txBody>
      </p:sp>
      <p:sp>
        <p:nvSpPr>
          <p:cNvPr id="8" name="Footer Placeholder 7">
            <a:extLst>
              <a:ext uri="{FF2B5EF4-FFF2-40B4-BE49-F238E27FC236}">
                <a16:creationId xmlns:a16="http://schemas.microsoft.com/office/drawing/2014/main" id="{335988C6-10A4-4C19-B4F1-B2A1F0F7F5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C3CE34-73BC-46D9-B93D-858937C77414}"/>
              </a:ext>
            </a:extLst>
          </p:cNvPr>
          <p:cNvSpPr>
            <a:spLocks noGrp="1"/>
          </p:cNvSpPr>
          <p:nvPr>
            <p:ph type="sldNum" sz="quarter" idx="12"/>
          </p:nvPr>
        </p:nvSpPr>
        <p:spPr/>
        <p:txBody>
          <a:bodyPr/>
          <a:lstStyle/>
          <a:p>
            <a:fld id="{3979BCA3-1F13-4CD3-908B-6E7A88BFCAA5}" type="slidenum">
              <a:rPr lang="en-US" smtClean="0"/>
              <a:t>‹#›</a:t>
            </a:fld>
            <a:endParaRPr lang="en-US"/>
          </a:p>
        </p:txBody>
      </p:sp>
    </p:spTree>
    <p:extLst>
      <p:ext uri="{BB962C8B-B14F-4D97-AF65-F5344CB8AC3E}">
        <p14:creationId xmlns:p14="http://schemas.microsoft.com/office/powerpoint/2010/main" val="936896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1BCEA-937A-4CAB-93C4-F2FEFE3ECB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60308A-4BDD-47D0-8871-832819E5B241}"/>
              </a:ext>
            </a:extLst>
          </p:cNvPr>
          <p:cNvSpPr>
            <a:spLocks noGrp="1"/>
          </p:cNvSpPr>
          <p:nvPr>
            <p:ph type="dt" sz="half" idx="10"/>
          </p:nvPr>
        </p:nvSpPr>
        <p:spPr/>
        <p:txBody>
          <a:bodyPr/>
          <a:lstStyle/>
          <a:p>
            <a:fld id="{C756063C-4869-445F-9BAE-0F7BE1E61F18}" type="datetimeFigureOut">
              <a:rPr lang="en-US" smtClean="0"/>
              <a:t>4/25/2019</a:t>
            </a:fld>
            <a:endParaRPr lang="en-US"/>
          </a:p>
        </p:txBody>
      </p:sp>
      <p:sp>
        <p:nvSpPr>
          <p:cNvPr id="4" name="Footer Placeholder 3">
            <a:extLst>
              <a:ext uri="{FF2B5EF4-FFF2-40B4-BE49-F238E27FC236}">
                <a16:creationId xmlns:a16="http://schemas.microsoft.com/office/drawing/2014/main" id="{B0E11E45-A37D-4BA0-8DDD-23525CD3D0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8D0903-2CBF-4284-8ED8-F87415CDB91A}"/>
              </a:ext>
            </a:extLst>
          </p:cNvPr>
          <p:cNvSpPr>
            <a:spLocks noGrp="1"/>
          </p:cNvSpPr>
          <p:nvPr>
            <p:ph type="sldNum" sz="quarter" idx="12"/>
          </p:nvPr>
        </p:nvSpPr>
        <p:spPr/>
        <p:txBody>
          <a:bodyPr/>
          <a:lstStyle/>
          <a:p>
            <a:fld id="{3979BCA3-1F13-4CD3-908B-6E7A88BFCAA5}" type="slidenum">
              <a:rPr lang="en-US" smtClean="0"/>
              <a:t>‹#›</a:t>
            </a:fld>
            <a:endParaRPr lang="en-US"/>
          </a:p>
        </p:txBody>
      </p:sp>
    </p:spTree>
    <p:extLst>
      <p:ext uri="{BB962C8B-B14F-4D97-AF65-F5344CB8AC3E}">
        <p14:creationId xmlns:p14="http://schemas.microsoft.com/office/powerpoint/2010/main" val="1677387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D07A7E-47D6-40C4-A837-D9F1AE5F08F2}"/>
              </a:ext>
            </a:extLst>
          </p:cNvPr>
          <p:cNvSpPr>
            <a:spLocks noGrp="1"/>
          </p:cNvSpPr>
          <p:nvPr>
            <p:ph type="dt" sz="half" idx="10"/>
          </p:nvPr>
        </p:nvSpPr>
        <p:spPr/>
        <p:txBody>
          <a:bodyPr/>
          <a:lstStyle/>
          <a:p>
            <a:fld id="{C756063C-4869-445F-9BAE-0F7BE1E61F18}" type="datetimeFigureOut">
              <a:rPr lang="en-US" smtClean="0"/>
              <a:t>4/25/2019</a:t>
            </a:fld>
            <a:endParaRPr lang="en-US"/>
          </a:p>
        </p:txBody>
      </p:sp>
      <p:sp>
        <p:nvSpPr>
          <p:cNvPr id="3" name="Footer Placeholder 2">
            <a:extLst>
              <a:ext uri="{FF2B5EF4-FFF2-40B4-BE49-F238E27FC236}">
                <a16:creationId xmlns:a16="http://schemas.microsoft.com/office/drawing/2014/main" id="{FCF09F83-C9F6-41B3-8752-F04F3D2862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19EA45-BE68-4F38-9D02-AFC0D9B6DD78}"/>
              </a:ext>
            </a:extLst>
          </p:cNvPr>
          <p:cNvSpPr>
            <a:spLocks noGrp="1"/>
          </p:cNvSpPr>
          <p:nvPr>
            <p:ph type="sldNum" sz="quarter" idx="12"/>
          </p:nvPr>
        </p:nvSpPr>
        <p:spPr/>
        <p:txBody>
          <a:bodyPr/>
          <a:lstStyle/>
          <a:p>
            <a:fld id="{3979BCA3-1F13-4CD3-908B-6E7A88BFCAA5}" type="slidenum">
              <a:rPr lang="en-US" smtClean="0"/>
              <a:t>‹#›</a:t>
            </a:fld>
            <a:endParaRPr lang="en-US"/>
          </a:p>
        </p:txBody>
      </p:sp>
    </p:spTree>
    <p:extLst>
      <p:ext uri="{BB962C8B-B14F-4D97-AF65-F5344CB8AC3E}">
        <p14:creationId xmlns:p14="http://schemas.microsoft.com/office/powerpoint/2010/main" val="3248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0C6A6-D656-4161-AF54-5F7516A228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43C122-2D78-4D9C-A99D-FF17DE951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ADB2B4-6BAC-4460-BC89-40AE1DB47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329BE4-FA2F-4D8F-BAC3-7C1F08488892}"/>
              </a:ext>
            </a:extLst>
          </p:cNvPr>
          <p:cNvSpPr>
            <a:spLocks noGrp="1"/>
          </p:cNvSpPr>
          <p:nvPr>
            <p:ph type="dt" sz="half" idx="10"/>
          </p:nvPr>
        </p:nvSpPr>
        <p:spPr/>
        <p:txBody>
          <a:bodyPr/>
          <a:lstStyle/>
          <a:p>
            <a:fld id="{C756063C-4869-445F-9BAE-0F7BE1E61F18}" type="datetimeFigureOut">
              <a:rPr lang="en-US" smtClean="0"/>
              <a:t>4/25/2019</a:t>
            </a:fld>
            <a:endParaRPr lang="en-US"/>
          </a:p>
        </p:txBody>
      </p:sp>
      <p:sp>
        <p:nvSpPr>
          <p:cNvPr id="6" name="Footer Placeholder 5">
            <a:extLst>
              <a:ext uri="{FF2B5EF4-FFF2-40B4-BE49-F238E27FC236}">
                <a16:creationId xmlns:a16="http://schemas.microsoft.com/office/drawing/2014/main" id="{05CDF532-36D6-4C3C-BAFF-C6DF327A27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BBBFB-E9C2-4CCD-BB55-F07906A88238}"/>
              </a:ext>
            </a:extLst>
          </p:cNvPr>
          <p:cNvSpPr>
            <a:spLocks noGrp="1"/>
          </p:cNvSpPr>
          <p:nvPr>
            <p:ph type="sldNum" sz="quarter" idx="12"/>
          </p:nvPr>
        </p:nvSpPr>
        <p:spPr/>
        <p:txBody>
          <a:bodyPr/>
          <a:lstStyle/>
          <a:p>
            <a:fld id="{3979BCA3-1F13-4CD3-908B-6E7A88BFCAA5}" type="slidenum">
              <a:rPr lang="en-US" smtClean="0"/>
              <a:t>‹#›</a:t>
            </a:fld>
            <a:endParaRPr lang="en-US"/>
          </a:p>
        </p:txBody>
      </p:sp>
    </p:spTree>
    <p:extLst>
      <p:ext uri="{BB962C8B-B14F-4D97-AF65-F5344CB8AC3E}">
        <p14:creationId xmlns:p14="http://schemas.microsoft.com/office/powerpoint/2010/main" val="2239219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F8A91-605B-45DD-9793-A9A2497D9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B8C42A-D43A-4914-8E7C-CCB7262DF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7C3338-9084-44D1-BB07-953BA22F44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43A2A1-CC89-4810-95AE-D958BD935CE1}"/>
              </a:ext>
            </a:extLst>
          </p:cNvPr>
          <p:cNvSpPr>
            <a:spLocks noGrp="1"/>
          </p:cNvSpPr>
          <p:nvPr>
            <p:ph type="dt" sz="half" idx="10"/>
          </p:nvPr>
        </p:nvSpPr>
        <p:spPr/>
        <p:txBody>
          <a:bodyPr/>
          <a:lstStyle/>
          <a:p>
            <a:fld id="{C756063C-4869-445F-9BAE-0F7BE1E61F18}" type="datetimeFigureOut">
              <a:rPr lang="en-US" smtClean="0"/>
              <a:t>4/25/2019</a:t>
            </a:fld>
            <a:endParaRPr lang="en-US"/>
          </a:p>
        </p:txBody>
      </p:sp>
      <p:sp>
        <p:nvSpPr>
          <p:cNvPr id="6" name="Footer Placeholder 5">
            <a:extLst>
              <a:ext uri="{FF2B5EF4-FFF2-40B4-BE49-F238E27FC236}">
                <a16:creationId xmlns:a16="http://schemas.microsoft.com/office/drawing/2014/main" id="{5066BC7A-1379-40BD-814E-0AF6F4E693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5C40F-2F58-4256-BC28-1DA984E62783}"/>
              </a:ext>
            </a:extLst>
          </p:cNvPr>
          <p:cNvSpPr>
            <a:spLocks noGrp="1"/>
          </p:cNvSpPr>
          <p:nvPr>
            <p:ph type="sldNum" sz="quarter" idx="12"/>
          </p:nvPr>
        </p:nvSpPr>
        <p:spPr/>
        <p:txBody>
          <a:bodyPr/>
          <a:lstStyle/>
          <a:p>
            <a:fld id="{3979BCA3-1F13-4CD3-908B-6E7A88BFCAA5}" type="slidenum">
              <a:rPr lang="en-US" smtClean="0"/>
              <a:t>‹#›</a:t>
            </a:fld>
            <a:endParaRPr lang="en-US"/>
          </a:p>
        </p:txBody>
      </p:sp>
    </p:spTree>
    <p:extLst>
      <p:ext uri="{BB962C8B-B14F-4D97-AF65-F5344CB8AC3E}">
        <p14:creationId xmlns:p14="http://schemas.microsoft.com/office/powerpoint/2010/main" val="3266805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73938-FAFA-49ED-B47B-985E2B761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7058E2-DCCC-49B3-B28F-0A948075FB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0F602-DA87-4153-A1B0-4564961634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6063C-4869-445F-9BAE-0F7BE1E61F18}" type="datetimeFigureOut">
              <a:rPr lang="en-US" smtClean="0"/>
              <a:t>4/25/2019</a:t>
            </a:fld>
            <a:endParaRPr lang="en-US"/>
          </a:p>
        </p:txBody>
      </p:sp>
      <p:sp>
        <p:nvSpPr>
          <p:cNvPr id="5" name="Footer Placeholder 4">
            <a:extLst>
              <a:ext uri="{FF2B5EF4-FFF2-40B4-BE49-F238E27FC236}">
                <a16:creationId xmlns:a16="http://schemas.microsoft.com/office/drawing/2014/main" id="{81A58564-20A7-4CFD-8122-8998588B97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1F37F8-668C-450F-B69B-5FC2AA03D5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79BCA3-1F13-4CD3-908B-6E7A88BFCAA5}" type="slidenum">
              <a:rPr lang="en-US" smtClean="0"/>
              <a:t>‹#›</a:t>
            </a:fld>
            <a:endParaRPr lang="en-US"/>
          </a:p>
        </p:txBody>
      </p:sp>
    </p:spTree>
    <p:extLst>
      <p:ext uri="{BB962C8B-B14F-4D97-AF65-F5344CB8AC3E}">
        <p14:creationId xmlns:p14="http://schemas.microsoft.com/office/powerpoint/2010/main" val="2856661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1.jpeg"/><Relationship Id="rId9"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340.png"/></Relationships>
</file>

<file path=ppt/slides/_rels/slide3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jpeg"/><Relationship Id="rId7"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1.jpeg"/><Relationship Id="rId7"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4.jpeg"/><Relationship Id="rId7" Type="http://schemas.openxmlformats.org/officeDocument/2006/relationships/image" Target="../media/image24.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7.jpeg"/><Relationship Id="rId7"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5.png"/><Relationship Id="rId10" Type="http://schemas.openxmlformats.org/officeDocument/2006/relationships/image" Target="../media/image24.svg"/><Relationship Id="rId4" Type="http://schemas.openxmlformats.org/officeDocument/2006/relationships/image" Target="../media/image1.jpeg"/><Relationship Id="rId9"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lcms.org/about/beliefs/doctrine/brief-statement-of-lcms-doctrinal-position#creatio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lcms.org/about/beliefs/doctrine/brief-statement-of-lcms-doctrinal-position#holy-scriptur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A5234-DE97-4028-B075-A08981ADD0B9}"/>
              </a:ext>
            </a:extLst>
          </p:cNvPr>
          <p:cNvSpPr>
            <a:spLocks noGrp="1"/>
          </p:cNvSpPr>
          <p:nvPr>
            <p:ph type="ctrTitle"/>
          </p:nvPr>
        </p:nvSpPr>
        <p:spPr>
          <a:xfrm>
            <a:off x="1524000" y="1122363"/>
            <a:ext cx="9144000" cy="2387600"/>
          </a:xfrm>
        </p:spPr>
        <p:txBody>
          <a:bodyPr>
            <a:normAutofit fontScale="90000"/>
          </a:bodyPr>
          <a:lstStyle/>
          <a:p>
            <a:r>
              <a:rPr lang="en-US" dirty="0">
                <a:latin typeface="Arial Black" panose="020B0A04020102020204" pitchFamily="34" charset="0"/>
                <a:cs typeface="Aharoni" panose="020B0604020202020204" pitchFamily="2" charset="-79"/>
              </a:rPr>
              <a:t>We Dare Not Allow Materialism’s Foot          in the Door</a:t>
            </a:r>
          </a:p>
        </p:txBody>
      </p:sp>
      <p:sp>
        <p:nvSpPr>
          <p:cNvPr id="3" name="Subtitle 2">
            <a:extLst>
              <a:ext uri="{FF2B5EF4-FFF2-40B4-BE49-F238E27FC236}">
                <a16:creationId xmlns:a16="http://schemas.microsoft.com/office/drawing/2014/main" id="{475A145F-065C-4BAB-8420-ABBE073FF67B}"/>
              </a:ext>
            </a:extLst>
          </p:cNvPr>
          <p:cNvSpPr>
            <a:spLocks noGrp="1"/>
          </p:cNvSpPr>
          <p:nvPr>
            <p:ph type="subTitle" idx="1"/>
          </p:nvPr>
        </p:nvSpPr>
        <p:spPr>
          <a:xfrm>
            <a:off x="3146972" y="3762240"/>
            <a:ext cx="5471410" cy="895012"/>
          </a:xfrm>
        </p:spPr>
        <p:txBody>
          <a:bodyPr/>
          <a:lstStyle/>
          <a:p>
            <a:r>
              <a:rPr lang="en-US" dirty="0">
                <a:latin typeface="Arial Black" panose="020B0A04020102020204" pitchFamily="34" charset="0"/>
              </a:rPr>
              <a:t>Why “Integrating the Faith” is outdated and seriously flawed</a:t>
            </a:r>
          </a:p>
          <a:p>
            <a:endParaRPr lang="en-US" dirty="0"/>
          </a:p>
        </p:txBody>
      </p:sp>
      <p:pic>
        <p:nvPicPr>
          <p:cNvPr id="4" name="Picture 2" descr="https://upload.wikimedia.org/wikipedia/commons/thumb/d/df/Amendment_1.jpg/1920px-Amendment_1.jpg">
            <a:extLst>
              <a:ext uri="{FF2B5EF4-FFF2-40B4-BE49-F238E27FC236}">
                <a16:creationId xmlns:a16="http://schemas.microsoft.com/office/drawing/2014/main" id="{C894294F-E434-4D4D-B19B-C6EE0874B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oot-In-DOOR">
            <a:extLst>
              <a:ext uri="{FF2B5EF4-FFF2-40B4-BE49-F238E27FC236}">
                <a16:creationId xmlns:a16="http://schemas.microsoft.com/office/drawing/2014/main" id="{088CB9FE-37D2-4320-B585-2D2E637B7A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970" y="2857474"/>
            <a:ext cx="2317517" cy="23175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832B964-221C-494E-932D-A2B4825E0CDC}"/>
              </a:ext>
            </a:extLst>
          </p:cNvPr>
          <p:cNvSpPr/>
          <p:nvPr/>
        </p:nvSpPr>
        <p:spPr>
          <a:xfrm>
            <a:off x="4379625" y="5174991"/>
            <a:ext cx="3222887" cy="707886"/>
          </a:xfrm>
          <a:prstGeom prst="rect">
            <a:avLst/>
          </a:prstGeom>
          <a:ln>
            <a:noFill/>
          </a:ln>
        </p:spPr>
        <p:txBody>
          <a:bodyPr wrap="square">
            <a:spAutoFit/>
          </a:bodyPr>
          <a:lstStyle/>
          <a:p>
            <a:pPr algn="ctr"/>
            <a:r>
              <a:rPr lang="en-US" sz="2000" b="0" i="0" dirty="0">
                <a:solidFill>
                  <a:srgbClr val="111111"/>
                </a:solidFill>
                <a:effectLst/>
                <a:latin typeface="Trebuchet MS" panose="020B0603020202020204" pitchFamily="34" charset="0"/>
              </a:rPr>
              <a:t>Barbara S. Helmkamp</a:t>
            </a:r>
          </a:p>
          <a:p>
            <a:pPr algn="ctr"/>
            <a:r>
              <a:rPr lang="en-US" sz="2000" dirty="0">
                <a:solidFill>
                  <a:srgbClr val="111111"/>
                </a:solidFill>
                <a:latin typeface="Trebuchet MS" panose="020B0603020202020204" pitchFamily="34" charset="0"/>
              </a:rPr>
              <a:t>May 4, 2019</a:t>
            </a:r>
            <a:endParaRPr lang="en-US" sz="2000" dirty="0">
              <a:latin typeface="Trebuchet MS" panose="020B0603020202020204" pitchFamily="34" charset="0"/>
            </a:endParaRPr>
          </a:p>
        </p:txBody>
      </p:sp>
      <p:sp>
        <p:nvSpPr>
          <p:cNvPr id="5" name="TextBox 4">
            <a:extLst>
              <a:ext uri="{FF2B5EF4-FFF2-40B4-BE49-F238E27FC236}">
                <a16:creationId xmlns:a16="http://schemas.microsoft.com/office/drawing/2014/main" id="{2EC856A5-478B-4506-A258-D4BDB76DC526}"/>
              </a:ext>
            </a:extLst>
          </p:cNvPr>
          <p:cNvSpPr txBox="1"/>
          <p:nvPr/>
        </p:nvSpPr>
        <p:spPr>
          <a:xfrm rot="5400000">
            <a:off x="-2327086" y="4210608"/>
            <a:ext cx="5017784" cy="276999"/>
          </a:xfrm>
          <a:prstGeom prst="rect">
            <a:avLst/>
          </a:prstGeom>
          <a:noFill/>
        </p:spPr>
        <p:txBody>
          <a:bodyPr wrap="none" rtlCol="0">
            <a:spAutoFit/>
          </a:bodyPr>
          <a:lstStyle/>
          <a:p>
            <a:r>
              <a:rPr lang="en-US" sz="1200" dirty="0"/>
              <a:t>IMadeThat [CC BY-SA 4.0 (https://creativecommons.org/licenses/by-sa/4.0)]</a:t>
            </a:r>
          </a:p>
        </p:txBody>
      </p:sp>
      <p:pic>
        <p:nvPicPr>
          <p:cNvPr id="4100" name="Picture 4" descr="Frustrated orange textbook.jpg">
            <a:extLst>
              <a:ext uri="{FF2B5EF4-FFF2-40B4-BE49-F238E27FC236}">
                <a16:creationId xmlns:a16="http://schemas.microsoft.com/office/drawing/2014/main" id="{67391FBC-BA17-47E3-91F4-80E669DA82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979" y="2622147"/>
            <a:ext cx="1646546" cy="275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26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704C7D0-A136-4332-AD9D-F7367333C972}"/>
              </a:ext>
            </a:extLst>
          </p:cNvPr>
          <p:cNvSpPr/>
          <p:nvPr/>
        </p:nvSpPr>
        <p:spPr>
          <a:xfrm>
            <a:off x="734518" y="1424067"/>
            <a:ext cx="6940445" cy="4893647"/>
          </a:xfrm>
          <a:prstGeom prst="rect">
            <a:avLst/>
          </a:prstGeom>
        </p:spPr>
        <p:txBody>
          <a:bodyPr wrap="square">
            <a:spAutoFit/>
          </a:bodyPr>
          <a:lstStyle/>
          <a:p>
            <a:r>
              <a:rPr lang="en-US" sz="2400" dirty="0">
                <a:solidFill>
                  <a:srgbClr val="993300"/>
                </a:solidFill>
              </a:rPr>
              <a:t>Oh, we handle these poor young people who are committed to us for training and instruction in the wrong way! We shall have to render a solemn account of our neglect to set the word of God before them. Their lot is as described by Jeremiah in Lamentations…</a:t>
            </a:r>
          </a:p>
          <a:p>
            <a:endParaRPr lang="en-US" sz="2400" dirty="0">
              <a:solidFill>
                <a:srgbClr val="993300"/>
              </a:solidFill>
            </a:endParaRPr>
          </a:p>
          <a:p>
            <a:r>
              <a:rPr lang="en-US" sz="2400" b="1" dirty="0">
                <a:solidFill>
                  <a:srgbClr val="993300"/>
                </a:solidFill>
              </a:rPr>
              <a:t>…We do not see this pitiful evil, how today the young people of Christendom languish and perish miserably in our midst for want of the gospel</a:t>
            </a:r>
            <a:r>
              <a:rPr lang="en-US" sz="2400" dirty="0">
                <a:solidFill>
                  <a:srgbClr val="993300"/>
                </a:solidFill>
              </a:rPr>
              <a:t>, in which we ought to be giving them constant instruction and training. </a:t>
            </a:r>
          </a:p>
          <a:p>
            <a:endParaRPr lang="en-US" sz="2400" dirty="0">
              <a:solidFill>
                <a:srgbClr val="993300"/>
              </a:solidFill>
            </a:endParaRPr>
          </a:p>
          <a:p>
            <a:r>
              <a:rPr lang="en-US" sz="2400" dirty="0">
                <a:solidFill>
                  <a:srgbClr val="993300"/>
                </a:solidFill>
              </a:rPr>
              <a:t>Luther’s Works, American Edition (AE), vol. 44, p. 206</a:t>
            </a:r>
          </a:p>
        </p:txBody>
      </p:sp>
      <p:pic>
        <p:nvPicPr>
          <p:cNvPr id="3074" name="Picture 2" descr="Martin Luther by Cranach-restoration.jpg">
            <a:extLst>
              <a:ext uri="{FF2B5EF4-FFF2-40B4-BE49-F238E27FC236}">
                <a16:creationId xmlns:a16="http://schemas.microsoft.com/office/drawing/2014/main" id="{9162A8AC-9E60-4B28-A278-D17BC4198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4858" y="1707590"/>
            <a:ext cx="3202623" cy="34428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FECC16E-A0AD-4C4F-97C6-7D2A7E119B86}"/>
              </a:ext>
            </a:extLst>
          </p:cNvPr>
          <p:cNvSpPr txBox="1"/>
          <p:nvPr/>
        </p:nvSpPr>
        <p:spPr>
          <a:xfrm>
            <a:off x="8508588" y="5150410"/>
            <a:ext cx="2695161" cy="646331"/>
          </a:xfrm>
          <a:prstGeom prst="rect">
            <a:avLst/>
          </a:prstGeom>
          <a:noFill/>
        </p:spPr>
        <p:txBody>
          <a:bodyPr wrap="none" rtlCol="0">
            <a:spAutoFit/>
          </a:bodyPr>
          <a:lstStyle/>
          <a:p>
            <a:pPr algn="ctr"/>
            <a:r>
              <a:rPr lang="en-US" i="1" dirty="0"/>
              <a:t>Martin Luther</a:t>
            </a:r>
            <a:r>
              <a:rPr lang="en-US" dirty="0"/>
              <a:t> (1529) </a:t>
            </a:r>
          </a:p>
          <a:p>
            <a:pPr algn="ctr"/>
            <a:r>
              <a:rPr lang="en-US" dirty="0"/>
              <a:t>by Lucas Cranach the Elder</a:t>
            </a:r>
          </a:p>
        </p:txBody>
      </p:sp>
    </p:spTree>
    <p:extLst>
      <p:ext uri="{BB962C8B-B14F-4D97-AF65-F5344CB8AC3E}">
        <p14:creationId xmlns:p14="http://schemas.microsoft.com/office/powerpoint/2010/main" val="2268665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a:extLst>
              <a:ext uri="{FF2B5EF4-FFF2-40B4-BE49-F238E27FC236}">
                <a16:creationId xmlns:a16="http://schemas.microsoft.com/office/drawing/2014/main" id="{5EF909A5-7C2A-4FD7-B0A7-30ED3B623B9D}"/>
              </a:ext>
            </a:extLst>
          </p:cNvPr>
          <p:cNvSpPr txBox="1">
            <a:spLocks noChangeArrowheads="1"/>
          </p:cNvSpPr>
          <p:nvPr/>
        </p:nvSpPr>
        <p:spPr bwMode="auto">
          <a:xfrm>
            <a:off x="361130" y="2077079"/>
            <a:ext cx="4914272" cy="1569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i="1">
                <a:solidFill>
                  <a:schemeClr val="tx1"/>
                </a:solidFill>
                <a:latin typeface="Times New Roman" panose="02020603050405020304" pitchFamily="18" charset="0"/>
              </a:defRPr>
            </a:lvl1pPr>
            <a:lvl2pPr marL="742950" indent="-285750" eaLnBrk="0" hangingPunct="0">
              <a:defRPr sz="2400" i="1">
                <a:solidFill>
                  <a:schemeClr val="tx1"/>
                </a:solidFill>
                <a:latin typeface="Times New Roman" panose="02020603050405020304" pitchFamily="18" charset="0"/>
              </a:defRPr>
            </a:lvl2pPr>
            <a:lvl3pPr marL="1143000" indent="-228600" eaLnBrk="0" hangingPunct="0">
              <a:defRPr sz="2400" i="1">
                <a:solidFill>
                  <a:schemeClr val="tx1"/>
                </a:solidFill>
                <a:latin typeface="Times New Roman" panose="02020603050405020304" pitchFamily="18" charset="0"/>
              </a:defRPr>
            </a:lvl3pPr>
            <a:lvl4pPr marL="1600200" indent="-228600" eaLnBrk="0" hangingPunct="0">
              <a:defRPr sz="2400" i="1">
                <a:solidFill>
                  <a:schemeClr val="tx1"/>
                </a:solidFill>
                <a:latin typeface="Times New Roman" panose="02020603050405020304" pitchFamily="18" charset="0"/>
              </a:defRPr>
            </a:lvl4pPr>
            <a:lvl5pPr marL="2057400" indent="-228600" eaLnBrk="0" hangingPunct="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eaLnBrk="1" hangingPunct="1">
              <a:spcBef>
                <a:spcPct val="50000"/>
              </a:spcBef>
            </a:pPr>
            <a:r>
              <a:rPr lang="en-US" altLang="en-US" sz="3200" b="1" i="0" dirty="0">
                <a:latin typeface="Calibri Light" panose="020F0302020204030204" pitchFamily="34" charset="0"/>
                <a:cs typeface="Calibri Light" panose="020F0302020204030204" pitchFamily="34" charset="0"/>
              </a:rPr>
              <a:t>…sin came into the world through one man, and death through sin...”        Rom 5:12</a:t>
            </a:r>
          </a:p>
        </p:txBody>
      </p:sp>
      <p:sp>
        <p:nvSpPr>
          <p:cNvPr id="11" name="Text Box 3">
            <a:extLst>
              <a:ext uri="{FF2B5EF4-FFF2-40B4-BE49-F238E27FC236}">
                <a16:creationId xmlns:a16="http://schemas.microsoft.com/office/drawing/2014/main" id="{E89A302D-BE4C-444F-BEEB-704F17A5029C}"/>
              </a:ext>
            </a:extLst>
          </p:cNvPr>
          <p:cNvSpPr txBox="1">
            <a:spLocks noChangeArrowheads="1"/>
          </p:cNvSpPr>
          <p:nvPr/>
        </p:nvSpPr>
        <p:spPr bwMode="auto">
          <a:xfrm>
            <a:off x="361130" y="3996091"/>
            <a:ext cx="4914272" cy="20621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i="1">
                <a:solidFill>
                  <a:schemeClr val="tx1"/>
                </a:solidFill>
                <a:latin typeface="Times New Roman" panose="02020603050405020304" pitchFamily="18" charset="0"/>
              </a:defRPr>
            </a:lvl1pPr>
            <a:lvl2pPr marL="742950" indent="-285750" eaLnBrk="0" hangingPunct="0">
              <a:defRPr sz="2400" i="1">
                <a:solidFill>
                  <a:schemeClr val="tx1"/>
                </a:solidFill>
                <a:latin typeface="Times New Roman" panose="02020603050405020304" pitchFamily="18" charset="0"/>
              </a:defRPr>
            </a:lvl2pPr>
            <a:lvl3pPr marL="1143000" indent="-228600" eaLnBrk="0" hangingPunct="0">
              <a:defRPr sz="2400" i="1">
                <a:solidFill>
                  <a:schemeClr val="tx1"/>
                </a:solidFill>
                <a:latin typeface="Times New Roman" panose="02020603050405020304" pitchFamily="18" charset="0"/>
              </a:defRPr>
            </a:lvl3pPr>
            <a:lvl4pPr marL="1600200" indent="-228600" eaLnBrk="0" hangingPunct="0">
              <a:defRPr sz="2400" i="1">
                <a:solidFill>
                  <a:schemeClr val="tx1"/>
                </a:solidFill>
                <a:latin typeface="Times New Roman" panose="02020603050405020304" pitchFamily="18" charset="0"/>
              </a:defRPr>
            </a:lvl4pPr>
            <a:lvl5pPr marL="2057400" indent="-228600" eaLnBrk="0" hangingPunct="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eaLnBrk="1" hangingPunct="1"/>
            <a:r>
              <a:rPr lang="en-US" altLang="en-US" sz="3200" b="1" i="0" dirty="0">
                <a:latin typeface="Calibri Light" panose="020F0302020204030204" pitchFamily="34" charset="0"/>
                <a:cs typeface="Calibri Light" panose="020F0302020204030204" pitchFamily="34" charset="0"/>
              </a:rPr>
              <a:t>“…since by a man came death, by a man came also the resurrection from the dead.”	        1 Cor 15:21 </a:t>
            </a:r>
          </a:p>
        </p:txBody>
      </p:sp>
      <p:sp>
        <p:nvSpPr>
          <p:cNvPr id="12" name="Rectangle 11">
            <a:extLst>
              <a:ext uri="{FF2B5EF4-FFF2-40B4-BE49-F238E27FC236}">
                <a16:creationId xmlns:a16="http://schemas.microsoft.com/office/drawing/2014/main" id="{488FB6BD-4532-4BA3-A01D-8E9920C0F479}"/>
              </a:ext>
            </a:extLst>
          </p:cNvPr>
          <p:cNvSpPr/>
          <p:nvPr/>
        </p:nvSpPr>
        <p:spPr>
          <a:xfrm>
            <a:off x="1798820" y="1024117"/>
            <a:ext cx="8594359" cy="553998"/>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Evolution is Anti-Gospel</a:t>
            </a:r>
          </a:p>
        </p:txBody>
      </p:sp>
      <p:pic>
        <p:nvPicPr>
          <p:cNvPr id="6148" name="Picture 4" descr="https://upload.wikimedia.org/wikipedia/commons/7/77/Kariye_ic.jpg">
            <a:extLst>
              <a:ext uri="{FF2B5EF4-FFF2-40B4-BE49-F238E27FC236}">
                <a16:creationId xmlns:a16="http://schemas.microsoft.com/office/drawing/2014/main" id="{D803D26A-6580-4290-A62F-B18931E56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1252" y="1795782"/>
            <a:ext cx="6119617" cy="43171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940067-995D-4394-94AD-6AD7A169796B}"/>
              </a:ext>
            </a:extLst>
          </p:cNvPr>
          <p:cNvSpPr txBox="1"/>
          <p:nvPr/>
        </p:nvSpPr>
        <p:spPr>
          <a:xfrm>
            <a:off x="6141333" y="6255666"/>
            <a:ext cx="5259453" cy="369332"/>
          </a:xfrm>
          <a:prstGeom prst="rect">
            <a:avLst/>
          </a:prstGeom>
          <a:noFill/>
        </p:spPr>
        <p:txBody>
          <a:bodyPr wrap="none" rtlCol="0">
            <a:spAutoFit/>
          </a:bodyPr>
          <a:lstStyle/>
          <a:p>
            <a:pPr defTabSz="942289">
              <a:defRPr/>
            </a:pPr>
            <a:r>
              <a:rPr lang="en-US" dirty="0"/>
              <a:t>Raising Adam and Eve, Chora Church, Istanbul, c. 1315</a:t>
            </a:r>
          </a:p>
        </p:txBody>
      </p:sp>
      <p:pic>
        <p:nvPicPr>
          <p:cNvPr id="14" name="Picture 6" descr="https://upload.wikimedia.org/wikipedia/commons/1/1a/KariyeCamii-Aussenansicht.jpg">
            <a:extLst>
              <a:ext uri="{FF2B5EF4-FFF2-40B4-BE49-F238E27FC236}">
                <a16:creationId xmlns:a16="http://schemas.microsoft.com/office/drawing/2014/main" id="{D5A8726E-E771-4CE9-9255-FB761CB3C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2349" y="1468683"/>
            <a:ext cx="2607065" cy="355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083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88D9FC6-630A-478B-8345-857AB566B3BE}"/>
              </a:ext>
            </a:extLst>
          </p:cNvPr>
          <p:cNvSpPr/>
          <p:nvPr/>
        </p:nvSpPr>
        <p:spPr>
          <a:xfrm>
            <a:off x="1124770" y="6139928"/>
            <a:ext cx="10343213" cy="400110"/>
          </a:xfrm>
          <a:prstGeom prst="rect">
            <a:avLst/>
          </a:prstGeom>
        </p:spPr>
        <p:txBody>
          <a:bodyPr wrap="square">
            <a:spAutoFit/>
          </a:bodyPr>
          <a:lstStyle/>
          <a:p>
            <a:pPr algn="ctr" fontAlgn="base"/>
            <a:r>
              <a:rPr lang="en-US" sz="2000" dirty="0">
                <a:solidFill>
                  <a:srgbClr val="000000"/>
                </a:solidFill>
                <a:effectLst/>
                <a:latin typeface="+mj-lt"/>
              </a:rPr>
              <a:t>St. Paul’s Lutheran Chapel &amp; University Center, Iowa City</a:t>
            </a:r>
          </a:p>
        </p:txBody>
      </p:sp>
      <p:pic>
        <p:nvPicPr>
          <p:cNvPr id="3" name="Picture 2">
            <a:extLst>
              <a:ext uri="{FF2B5EF4-FFF2-40B4-BE49-F238E27FC236}">
                <a16:creationId xmlns:a16="http://schemas.microsoft.com/office/drawing/2014/main" id="{6DB7DF33-A2F8-47F5-BF65-9092D343A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53507"/>
            <a:ext cx="12192000" cy="3993455"/>
          </a:xfrm>
          <a:prstGeom prst="rect">
            <a:avLst/>
          </a:prstGeom>
        </p:spPr>
      </p:pic>
      <p:sp>
        <p:nvSpPr>
          <p:cNvPr id="10" name="Rectangle 9">
            <a:extLst>
              <a:ext uri="{FF2B5EF4-FFF2-40B4-BE49-F238E27FC236}">
                <a16:creationId xmlns:a16="http://schemas.microsoft.com/office/drawing/2014/main" id="{65050E7B-5728-439C-B20E-9D7940C014D9}"/>
              </a:ext>
            </a:extLst>
          </p:cNvPr>
          <p:cNvSpPr/>
          <p:nvPr/>
        </p:nvSpPr>
        <p:spPr>
          <a:xfrm>
            <a:off x="367258" y="1047087"/>
            <a:ext cx="11457484" cy="646331"/>
          </a:xfrm>
          <a:prstGeom prst="rect">
            <a:avLst/>
          </a:prstGeom>
        </p:spPr>
        <p:txBody>
          <a:bodyPr wrap="square">
            <a:spAutoFit/>
          </a:bodyPr>
          <a:lstStyle/>
          <a:p>
            <a:r>
              <a:rPr lang="en-US" b="1" baseline="30000" dirty="0"/>
              <a:t>20 </a:t>
            </a:r>
            <a:r>
              <a:rPr lang="en-US" dirty="0"/>
              <a:t>Where is the one who is wise? Where is the scribe? Where is the debater of this age? Has not God made foolish the wisdom of the world?...</a:t>
            </a:r>
            <a:r>
              <a:rPr lang="en-US" b="1" baseline="30000" dirty="0"/>
              <a:t> 23 </a:t>
            </a:r>
            <a:r>
              <a:rPr lang="en-US" b="1" dirty="0"/>
              <a:t>but we preach Christ crucified</a:t>
            </a:r>
            <a:r>
              <a:rPr lang="en-US" dirty="0"/>
              <a:t>, a stumbling block to Jews and folly to Gentiles…             1 Cor. 1</a:t>
            </a:r>
          </a:p>
        </p:txBody>
      </p:sp>
    </p:spTree>
    <p:extLst>
      <p:ext uri="{BB962C8B-B14F-4D97-AF65-F5344CB8AC3E}">
        <p14:creationId xmlns:p14="http://schemas.microsoft.com/office/powerpoint/2010/main" val="1678696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C8CC14D-6C07-40D1-98F1-4DFD51FD46F3}"/>
              </a:ext>
            </a:extLst>
          </p:cNvPr>
          <p:cNvSpPr/>
          <p:nvPr/>
        </p:nvSpPr>
        <p:spPr>
          <a:xfrm>
            <a:off x="784486" y="2123378"/>
            <a:ext cx="6096000" cy="3139321"/>
          </a:xfrm>
          <a:prstGeom prst="rect">
            <a:avLst/>
          </a:prstGeom>
        </p:spPr>
        <p:txBody>
          <a:bodyPr>
            <a:spAutoFit/>
          </a:bodyPr>
          <a:lstStyle/>
          <a:p>
            <a:pPr fontAlgn="base"/>
            <a:r>
              <a:rPr lang="en-US" sz="2400" b="1" i="0" dirty="0">
                <a:solidFill>
                  <a:srgbClr val="303336"/>
                </a:solidFill>
                <a:effectLst/>
                <a:latin typeface="Playfair Display"/>
              </a:rPr>
              <a:t>Integration (n) </a:t>
            </a:r>
            <a:endParaRPr lang="en-US" sz="2400" b="0" i="0" dirty="0">
              <a:solidFill>
                <a:srgbClr val="212529"/>
              </a:solidFill>
              <a:effectLst/>
              <a:latin typeface="Lato"/>
            </a:endParaRPr>
          </a:p>
          <a:p>
            <a:pPr fontAlgn="base"/>
            <a:r>
              <a:rPr lang="en-US" sz="2400" b="0" i="0" dirty="0">
                <a:solidFill>
                  <a:srgbClr val="225F73"/>
                </a:solidFill>
                <a:effectLst/>
                <a:latin typeface="Open Sans"/>
              </a:rPr>
              <a:t>in·​te·​gra·​tion</a:t>
            </a:r>
            <a:r>
              <a:rPr lang="en-US" sz="2400" b="0" i="0" dirty="0">
                <a:solidFill>
                  <a:srgbClr val="225F73"/>
                </a:solidFill>
                <a:effectLst/>
                <a:latin typeface="Lato"/>
              </a:rPr>
              <a:t> </a:t>
            </a:r>
            <a:r>
              <a:rPr lang="en-US" sz="2400" b="0" i="0" dirty="0">
                <a:solidFill>
                  <a:srgbClr val="225F73"/>
                </a:solidFill>
                <a:effectLst/>
                <a:latin typeface="Open Sans"/>
              </a:rPr>
              <a:t>| \ ˌin-</a:t>
            </a:r>
            <a:r>
              <a:rPr lang="en-US" sz="2400" b="0" i="0" dirty="0" err="1">
                <a:solidFill>
                  <a:srgbClr val="225F73"/>
                </a:solidFill>
                <a:effectLst/>
                <a:latin typeface="Open Sans"/>
              </a:rPr>
              <a:t>tə</a:t>
            </a:r>
            <a:r>
              <a:rPr lang="en-US" sz="2400" b="0" i="0" dirty="0">
                <a:solidFill>
                  <a:srgbClr val="225F73"/>
                </a:solidFill>
                <a:effectLst/>
                <a:latin typeface="Open Sans"/>
              </a:rPr>
              <a:t>-ˈgrā-shən  \</a:t>
            </a:r>
            <a:endParaRPr lang="en-US" sz="2400" b="0" i="0" dirty="0">
              <a:solidFill>
                <a:srgbClr val="225F73"/>
              </a:solidFill>
              <a:effectLst/>
              <a:latin typeface="Lato"/>
            </a:endParaRPr>
          </a:p>
          <a:p>
            <a:endParaRPr lang="en-US" sz="1000" b="0" i="0" dirty="0">
              <a:solidFill>
                <a:srgbClr val="545454"/>
              </a:solidFill>
              <a:effectLst/>
              <a:latin typeface="Roboto"/>
            </a:endParaRPr>
          </a:p>
          <a:p>
            <a:r>
              <a:rPr lang="en-US" sz="2000" b="0" i="0" dirty="0">
                <a:solidFill>
                  <a:schemeClr val="tx1">
                    <a:lumMod val="75000"/>
                    <a:lumOff val="25000"/>
                  </a:schemeClr>
                </a:solidFill>
                <a:effectLst/>
                <a:latin typeface="Open Sans"/>
              </a:rPr>
              <a:t>The combining of two or more things so </a:t>
            </a:r>
            <a:r>
              <a:rPr lang="en-US" sz="2000" dirty="0">
                <a:solidFill>
                  <a:schemeClr val="tx1">
                    <a:lumMod val="75000"/>
                    <a:lumOff val="25000"/>
                  </a:schemeClr>
                </a:solidFill>
                <a:latin typeface="Open Sans"/>
              </a:rPr>
              <a:t>t</a:t>
            </a:r>
            <a:r>
              <a:rPr lang="en-US" sz="2000" b="0" i="0" dirty="0">
                <a:solidFill>
                  <a:schemeClr val="tx1">
                    <a:lumMod val="75000"/>
                    <a:lumOff val="25000"/>
                  </a:schemeClr>
                </a:solidFill>
                <a:effectLst/>
                <a:latin typeface="Open Sans"/>
              </a:rPr>
              <a:t>hat they work together effectively.</a:t>
            </a:r>
          </a:p>
          <a:p>
            <a:endParaRPr lang="en-US" sz="1000" dirty="0">
              <a:solidFill>
                <a:schemeClr val="tx1">
                  <a:lumMod val="75000"/>
                  <a:lumOff val="25000"/>
                </a:schemeClr>
              </a:solidFill>
              <a:latin typeface="Open Sans"/>
            </a:endParaRPr>
          </a:p>
          <a:p>
            <a:pPr fontAlgn="base"/>
            <a:r>
              <a:rPr lang="en-US" sz="2000" dirty="0">
                <a:solidFill>
                  <a:schemeClr val="tx1">
                    <a:lumMod val="75000"/>
                    <a:lumOff val="25000"/>
                  </a:schemeClr>
                </a:solidFill>
                <a:latin typeface="Open Sans"/>
              </a:rPr>
              <a:t>The </a:t>
            </a:r>
            <a:r>
              <a:rPr lang="en-US" sz="2000" b="0" i="0" dirty="0">
                <a:solidFill>
                  <a:schemeClr val="tx1">
                    <a:lumMod val="75000"/>
                    <a:lumOff val="25000"/>
                  </a:schemeClr>
                </a:solidFill>
                <a:effectLst/>
                <a:latin typeface="Open Sans"/>
              </a:rPr>
              <a:t>coordination of mental processes into a normal effective personality, or with the environment.</a:t>
            </a:r>
            <a:r>
              <a:rPr lang="en-US" sz="2000" dirty="0">
                <a:solidFill>
                  <a:schemeClr val="tx1">
                    <a:lumMod val="75000"/>
                    <a:lumOff val="25000"/>
                  </a:schemeClr>
                </a:solidFill>
                <a:latin typeface="Open Sans"/>
              </a:rPr>
              <a:t> </a:t>
            </a:r>
          </a:p>
          <a:p>
            <a:pPr fontAlgn="base"/>
            <a:endParaRPr lang="en-US" sz="1000" dirty="0">
              <a:solidFill>
                <a:schemeClr val="tx1">
                  <a:lumMod val="75000"/>
                  <a:lumOff val="25000"/>
                </a:schemeClr>
              </a:solidFill>
              <a:latin typeface="Open Sans"/>
            </a:endParaRPr>
          </a:p>
          <a:p>
            <a:pPr fontAlgn="base"/>
            <a:r>
              <a:rPr lang="en-US" sz="2000" dirty="0">
                <a:solidFill>
                  <a:schemeClr val="tx1">
                    <a:lumMod val="75000"/>
                    <a:lumOff val="25000"/>
                  </a:schemeClr>
                </a:solidFill>
                <a:latin typeface="Open Sans"/>
              </a:rPr>
              <a:t>The operation of finding a function’s anti-derivative or of solving a differential equati</a:t>
            </a:r>
            <a:r>
              <a:rPr lang="en-US" sz="2000" dirty="0">
                <a:latin typeface="Open Sans"/>
              </a:rPr>
              <a:t>on.</a:t>
            </a:r>
            <a:endParaRPr lang="en-US" sz="2400" b="0" i="0" dirty="0">
              <a:solidFill>
                <a:srgbClr val="303336"/>
              </a:solidFill>
              <a:effectLst/>
              <a:latin typeface="Open Sans"/>
            </a:endParaRPr>
          </a:p>
        </p:txBody>
      </p:sp>
      <p:sp>
        <p:nvSpPr>
          <p:cNvPr id="8" name="Rectangle 7">
            <a:extLst>
              <a:ext uri="{FF2B5EF4-FFF2-40B4-BE49-F238E27FC236}">
                <a16:creationId xmlns:a16="http://schemas.microsoft.com/office/drawing/2014/main" id="{E29DEE4F-7EC9-4F9F-BF59-34542DFEF2DC}"/>
              </a:ext>
            </a:extLst>
          </p:cNvPr>
          <p:cNvSpPr/>
          <p:nvPr/>
        </p:nvSpPr>
        <p:spPr>
          <a:xfrm>
            <a:off x="919399" y="1041303"/>
            <a:ext cx="10892852" cy="553998"/>
          </a:xfrm>
          <a:prstGeom prst="rect">
            <a:avLst/>
          </a:prstGeom>
        </p:spPr>
        <p:txBody>
          <a:bodyPr wrap="square">
            <a:spAutoFit/>
          </a:bodyPr>
          <a:lstStyle/>
          <a:p>
            <a:pPr fontAlgn="base"/>
            <a:r>
              <a:rPr lang="en-US" sz="3000" dirty="0">
                <a:solidFill>
                  <a:srgbClr val="000000"/>
                </a:solidFill>
                <a:effectLst/>
                <a:latin typeface="Arial Black" panose="020B0A04020102020204" pitchFamily="34" charset="0"/>
              </a:rPr>
              <a:t>“Integrating the Faith”….</a:t>
            </a:r>
            <a:r>
              <a:rPr lang="en-US" sz="3000" dirty="0">
                <a:solidFill>
                  <a:srgbClr val="000000"/>
                </a:solidFill>
                <a:latin typeface="Arial Black" panose="020B0A04020102020204" pitchFamily="34" charset="0"/>
              </a:rPr>
              <a:t>	</a:t>
            </a:r>
            <a:r>
              <a:rPr lang="en-US" sz="3000" i="1" dirty="0">
                <a:solidFill>
                  <a:srgbClr val="000000"/>
                </a:solidFill>
                <a:latin typeface="Arial Black" panose="020B0A04020102020204" pitchFamily="34" charset="0"/>
              </a:rPr>
              <a:t>What does this mean?</a:t>
            </a:r>
            <a:endParaRPr lang="en-US" sz="3000" i="1" dirty="0">
              <a:solidFill>
                <a:srgbClr val="000000"/>
              </a:solidFill>
              <a:effectLst/>
              <a:latin typeface="Arial Black" panose="020B0A04020102020204" pitchFamily="34" charset="0"/>
            </a:endParaRPr>
          </a:p>
        </p:txBody>
      </p:sp>
      <p:pic>
        <p:nvPicPr>
          <p:cNvPr id="12290" name="Picture 2" descr="City of God Manuscript.jpg">
            <a:extLst>
              <a:ext uri="{FF2B5EF4-FFF2-40B4-BE49-F238E27FC236}">
                <a16:creationId xmlns:a16="http://schemas.microsoft.com/office/drawing/2014/main" id="{8D38EA18-B6C2-4064-95D9-BEC95EB0C9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4452" y="1741149"/>
            <a:ext cx="2953062" cy="42033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D343D65-FC61-4A21-A85C-519E33ECB43C}"/>
              </a:ext>
            </a:extLst>
          </p:cNvPr>
          <p:cNvSpPr txBox="1"/>
          <p:nvPr/>
        </p:nvSpPr>
        <p:spPr>
          <a:xfrm>
            <a:off x="7950540" y="6090367"/>
            <a:ext cx="3746217" cy="646331"/>
          </a:xfrm>
          <a:prstGeom prst="rect">
            <a:avLst/>
          </a:prstGeom>
          <a:noFill/>
        </p:spPr>
        <p:txBody>
          <a:bodyPr wrap="none" rtlCol="0">
            <a:spAutoFit/>
          </a:bodyPr>
          <a:lstStyle/>
          <a:p>
            <a:pPr algn="ctr"/>
            <a:r>
              <a:rPr lang="en-US" i="1" dirty="0"/>
              <a:t>On the City of God Against the Pagans</a:t>
            </a:r>
          </a:p>
          <a:p>
            <a:pPr algn="ctr"/>
            <a:r>
              <a:rPr lang="en-US" dirty="0"/>
              <a:t>Augustine of Hippo</a:t>
            </a:r>
          </a:p>
        </p:txBody>
      </p:sp>
    </p:spTree>
    <p:extLst>
      <p:ext uri="{BB962C8B-B14F-4D97-AF65-F5344CB8AC3E}">
        <p14:creationId xmlns:p14="http://schemas.microsoft.com/office/powerpoint/2010/main" val="876247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C8CC14D-6C07-40D1-98F1-4DFD51FD46F3}"/>
              </a:ext>
            </a:extLst>
          </p:cNvPr>
          <p:cNvSpPr/>
          <p:nvPr/>
        </p:nvSpPr>
        <p:spPr>
          <a:xfrm>
            <a:off x="784486" y="2123378"/>
            <a:ext cx="6096000" cy="1908215"/>
          </a:xfrm>
          <a:prstGeom prst="rect">
            <a:avLst/>
          </a:prstGeom>
        </p:spPr>
        <p:txBody>
          <a:bodyPr>
            <a:spAutoFit/>
          </a:bodyPr>
          <a:lstStyle/>
          <a:p>
            <a:pPr fontAlgn="base"/>
            <a:r>
              <a:rPr lang="en-US" sz="2400" b="1" i="0" dirty="0">
                <a:solidFill>
                  <a:srgbClr val="303336"/>
                </a:solidFill>
                <a:effectLst/>
                <a:latin typeface="Playfair Display"/>
              </a:rPr>
              <a:t>Integration (n) </a:t>
            </a:r>
            <a:endParaRPr lang="en-US" sz="2400" b="0" i="0" dirty="0">
              <a:solidFill>
                <a:srgbClr val="212529"/>
              </a:solidFill>
              <a:effectLst/>
              <a:latin typeface="Lato"/>
            </a:endParaRPr>
          </a:p>
          <a:p>
            <a:pPr fontAlgn="base"/>
            <a:r>
              <a:rPr lang="en-US" sz="2400" b="0" i="0" dirty="0">
                <a:solidFill>
                  <a:srgbClr val="225F73"/>
                </a:solidFill>
                <a:effectLst/>
                <a:latin typeface="Open Sans"/>
              </a:rPr>
              <a:t>in·​te·​gra·​tion</a:t>
            </a:r>
            <a:r>
              <a:rPr lang="en-US" sz="2400" b="0" i="0" dirty="0">
                <a:solidFill>
                  <a:srgbClr val="225F73"/>
                </a:solidFill>
                <a:effectLst/>
                <a:latin typeface="Lato"/>
              </a:rPr>
              <a:t> </a:t>
            </a:r>
            <a:r>
              <a:rPr lang="en-US" sz="2400" b="0" i="0" dirty="0">
                <a:solidFill>
                  <a:srgbClr val="225F73"/>
                </a:solidFill>
                <a:effectLst/>
                <a:latin typeface="Open Sans"/>
              </a:rPr>
              <a:t>| \ ˌin-</a:t>
            </a:r>
            <a:r>
              <a:rPr lang="en-US" sz="2400" b="0" i="0" dirty="0" err="1">
                <a:solidFill>
                  <a:srgbClr val="225F73"/>
                </a:solidFill>
                <a:effectLst/>
                <a:latin typeface="Open Sans"/>
              </a:rPr>
              <a:t>tə</a:t>
            </a:r>
            <a:r>
              <a:rPr lang="en-US" sz="2400" b="0" i="0" dirty="0">
                <a:solidFill>
                  <a:srgbClr val="225F73"/>
                </a:solidFill>
                <a:effectLst/>
                <a:latin typeface="Open Sans"/>
              </a:rPr>
              <a:t>-ˈgrā-shən  \</a:t>
            </a:r>
            <a:endParaRPr lang="en-US" sz="2400" b="0" i="0" dirty="0">
              <a:solidFill>
                <a:srgbClr val="225F73"/>
              </a:solidFill>
              <a:effectLst/>
              <a:latin typeface="Lato"/>
            </a:endParaRPr>
          </a:p>
          <a:p>
            <a:endParaRPr lang="en-US" sz="1000" b="0" i="0" dirty="0">
              <a:solidFill>
                <a:srgbClr val="545454"/>
              </a:solidFill>
              <a:effectLst/>
              <a:latin typeface="Roboto"/>
            </a:endParaRPr>
          </a:p>
          <a:p>
            <a:r>
              <a:rPr lang="en-US" sz="2000" b="0" i="0" dirty="0">
                <a:solidFill>
                  <a:schemeClr val="tx1">
                    <a:lumMod val="75000"/>
                    <a:lumOff val="25000"/>
                  </a:schemeClr>
                </a:solidFill>
                <a:effectLst/>
                <a:latin typeface="Open Sans"/>
              </a:rPr>
              <a:t>The combining of two or more things so </a:t>
            </a:r>
            <a:r>
              <a:rPr lang="en-US" sz="2000" dirty="0">
                <a:solidFill>
                  <a:schemeClr val="tx1">
                    <a:lumMod val="75000"/>
                    <a:lumOff val="25000"/>
                  </a:schemeClr>
                </a:solidFill>
                <a:latin typeface="Open Sans"/>
              </a:rPr>
              <a:t>t</a:t>
            </a:r>
            <a:r>
              <a:rPr lang="en-US" sz="2000" b="0" i="0" dirty="0">
                <a:solidFill>
                  <a:schemeClr val="tx1">
                    <a:lumMod val="75000"/>
                    <a:lumOff val="25000"/>
                  </a:schemeClr>
                </a:solidFill>
                <a:effectLst/>
                <a:latin typeface="Open Sans"/>
              </a:rPr>
              <a:t>hat they work together effectively.</a:t>
            </a:r>
          </a:p>
          <a:p>
            <a:endParaRPr lang="en-US" sz="1000" dirty="0">
              <a:solidFill>
                <a:schemeClr val="tx1">
                  <a:lumMod val="75000"/>
                  <a:lumOff val="25000"/>
                </a:schemeClr>
              </a:solidFill>
              <a:latin typeface="Open Sans"/>
            </a:endParaRPr>
          </a:p>
          <a:p>
            <a:pPr fontAlgn="base"/>
            <a:endParaRPr lang="en-US" sz="1000" dirty="0">
              <a:solidFill>
                <a:schemeClr val="tx1">
                  <a:lumMod val="75000"/>
                  <a:lumOff val="25000"/>
                </a:schemeClr>
              </a:solidFill>
              <a:latin typeface="Open Sans"/>
            </a:endParaRPr>
          </a:p>
        </p:txBody>
      </p:sp>
      <p:sp>
        <p:nvSpPr>
          <p:cNvPr id="11" name="Rectangle 10">
            <a:extLst>
              <a:ext uri="{FF2B5EF4-FFF2-40B4-BE49-F238E27FC236}">
                <a16:creationId xmlns:a16="http://schemas.microsoft.com/office/drawing/2014/main" id="{305612D6-7E5E-4207-8CA7-2995174AAE6C}"/>
              </a:ext>
            </a:extLst>
          </p:cNvPr>
          <p:cNvSpPr/>
          <p:nvPr/>
        </p:nvSpPr>
        <p:spPr>
          <a:xfrm>
            <a:off x="674558" y="3956643"/>
            <a:ext cx="7120328" cy="2523768"/>
          </a:xfrm>
          <a:prstGeom prst="rect">
            <a:avLst/>
          </a:prstGeom>
        </p:spPr>
        <p:txBody>
          <a:bodyPr wrap="square">
            <a:spAutoFit/>
          </a:bodyPr>
          <a:lstStyle/>
          <a:p>
            <a:endParaRPr lang="en-US" sz="1000" dirty="0">
              <a:solidFill>
                <a:schemeClr val="tx1">
                  <a:lumMod val="75000"/>
                  <a:lumOff val="25000"/>
                </a:schemeClr>
              </a:solidFill>
              <a:latin typeface="Open Sans"/>
            </a:endParaRPr>
          </a:p>
          <a:p>
            <a:pPr fontAlgn="base"/>
            <a:r>
              <a:rPr lang="en-US" sz="3200" i="1" dirty="0">
                <a:solidFill>
                  <a:srgbClr val="993300"/>
                </a:solidFill>
              </a:rPr>
              <a:t>What is being integrated with what?   </a:t>
            </a:r>
            <a:r>
              <a:rPr lang="en-US" sz="3200" dirty="0">
                <a:solidFill>
                  <a:srgbClr val="993300"/>
                </a:solidFill>
              </a:rPr>
              <a:t>   </a:t>
            </a:r>
          </a:p>
          <a:p>
            <a:pPr fontAlgn="base"/>
            <a:endParaRPr lang="en-US" sz="1000" dirty="0"/>
          </a:p>
          <a:p>
            <a:pPr marL="342900" indent="-342900" fontAlgn="base">
              <a:buFont typeface="Arial" panose="020B0604020202020204" pitchFamily="34" charset="0"/>
              <a:buChar char="•"/>
            </a:pPr>
            <a:r>
              <a:rPr lang="en-US" sz="2400" dirty="0"/>
              <a:t>Faith &amp; Education </a:t>
            </a:r>
          </a:p>
          <a:p>
            <a:pPr marL="342900" indent="-342900" fontAlgn="base">
              <a:buFont typeface="Arial" panose="020B0604020202020204" pitchFamily="34" charset="0"/>
              <a:buChar char="•"/>
            </a:pPr>
            <a:r>
              <a:rPr lang="en-US" sz="2400" dirty="0"/>
              <a:t>Bible &amp; Science (&amp; History &amp; Ethics &amp; Health &amp;…) ?</a:t>
            </a:r>
          </a:p>
          <a:p>
            <a:pPr marL="342900" indent="-342900" fontAlgn="base">
              <a:buFont typeface="Arial" panose="020B0604020202020204" pitchFamily="34" charset="0"/>
              <a:buChar char="•"/>
            </a:pPr>
            <a:r>
              <a:rPr lang="en-US" sz="2400" b="1" dirty="0"/>
              <a:t>Christianity &amp; the Mind of the Child ?</a:t>
            </a:r>
          </a:p>
          <a:p>
            <a:pPr marL="342900" indent="-342900" fontAlgn="base">
              <a:buFont typeface="Arial" panose="020B0604020202020204" pitchFamily="34" charset="0"/>
              <a:buChar char="•"/>
            </a:pPr>
            <a:r>
              <a:rPr lang="en-US" sz="2400" i="1" dirty="0">
                <a:solidFill>
                  <a:srgbClr val="993300"/>
                </a:solidFill>
              </a:rPr>
              <a:t>Secular textbooks &amp; Lutheran Schools?!</a:t>
            </a:r>
          </a:p>
          <a:p>
            <a:pPr fontAlgn="base"/>
            <a:endParaRPr lang="en-US" sz="1000" dirty="0">
              <a:solidFill>
                <a:schemeClr val="tx1">
                  <a:lumMod val="75000"/>
                  <a:lumOff val="25000"/>
                </a:schemeClr>
              </a:solidFill>
              <a:latin typeface="Open Sans"/>
            </a:endParaRPr>
          </a:p>
        </p:txBody>
      </p:sp>
      <p:sp>
        <p:nvSpPr>
          <p:cNvPr id="14" name="Rectangle 13">
            <a:extLst>
              <a:ext uri="{FF2B5EF4-FFF2-40B4-BE49-F238E27FC236}">
                <a16:creationId xmlns:a16="http://schemas.microsoft.com/office/drawing/2014/main" id="{79293458-598D-4FF1-B4B1-BD51789F6971}"/>
              </a:ext>
            </a:extLst>
          </p:cNvPr>
          <p:cNvSpPr/>
          <p:nvPr/>
        </p:nvSpPr>
        <p:spPr>
          <a:xfrm>
            <a:off x="919399" y="1041303"/>
            <a:ext cx="10892852" cy="553998"/>
          </a:xfrm>
          <a:prstGeom prst="rect">
            <a:avLst/>
          </a:prstGeom>
        </p:spPr>
        <p:txBody>
          <a:bodyPr wrap="square">
            <a:spAutoFit/>
          </a:bodyPr>
          <a:lstStyle/>
          <a:p>
            <a:pPr fontAlgn="base"/>
            <a:r>
              <a:rPr lang="en-US" sz="3000" dirty="0">
                <a:solidFill>
                  <a:srgbClr val="000000"/>
                </a:solidFill>
                <a:effectLst/>
                <a:latin typeface="Arial Black" panose="020B0A04020102020204" pitchFamily="34" charset="0"/>
              </a:rPr>
              <a:t>“Integrating the Faith”….</a:t>
            </a:r>
            <a:r>
              <a:rPr lang="en-US" sz="3000" dirty="0">
                <a:solidFill>
                  <a:srgbClr val="000000"/>
                </a:solidFill>
                <a:latin typeface="Arial Black" panose="020B0A04020102020204" pitchFamily="34" charset="0"/>
              </a:rPr>
              <a:t>	</a:t>
            </a:r>
            <a:r>
              <a:rPr lang="en-US" sz="3000" i="1" dirty="0">
                <a:solidFill>
                  <a:srgbClr val="000000"/>
                </a:solidFill>
                <a:latin typeface="Arial Black" panose="020B0A04020102020204" pitchFamily="34" charset="0"/>
              </a:rPr>
              <a:t>What does this mean?</a:t>
            </a:r>
            <a:endParaRPr lang="en-US" sz="3000" i="1" dirty="0">
              <a:solidFill>
                <a:srgbClr val="000000"/>
              </a:solidFill>
              <a:effectLst/>
              <a:latin typeface="Arial Black" panose="020B0A04020102020204" pitchFamily="34" charset="0"/>
            </a:endParaRPr>
          </a:p>
        </p:txBody>
      </p:sp>
      <p:pic>
        <p:nvPicPr>
          <p:cNvPr id="15" name="Picture 2" descr="https://upload.wikimedia.org/wikipedia/commons/thumb/4/49/Hortus_Deliciarum%2C_Die_Philosophie_mit_den_sieben_freien_K%C3%BCnsten.JPG/800px-Hortus_Deliciarum%2C_Die_Philosophie_mit_den_sieben_freien_K%C3%BCnsten.JPG">
            <a:extLst>
              <a:ext uri="{FF2B5EF4-FFF2-40B4-BE49-F238E27FC236}">
                <a16:creationId xmlns:a16="http://schemas.microsoft.com/office/drawing/2014/main" id="{B4BF3634-3169-4799-87FA-83D003370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0671" y="1725127"/>
            <a:ext cx="3535458" cy="43926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785E03-55C6-4D20-81DD-8A3AA909E127}"/>
              </a:ext>
            </a:extLst>
          </p:cNvPr>
          <p:cNvSpPr txBox="1"/>
          <p:nvPr/>
        </p:nvSpPr>
        <p:spPr>
          <a:xfrm>
            <a:off x="8821556" y="6247584"/>
            <a:ext cx="2233688" cy="369332"/>
          </a:xfrm>
          <a:prstGeom prst="rect">
            <a:avLst/>
          </a:prstGeom>
          <a:noFill/>
        </p:spPr>
        <p:txBody>
          <a:bodyPr wrap="none" rtlCol="0">
            <a:spAutoFit/>
          </a:bodyPr>
          <a:lstStyle/>
          <a:p>
            <a:r>
              <a:rPr lang="en-US" i="1" dirty="0"/>
              <a:t>septem artes liberales</a:t>
            </a:r>
            <a:endParaRPr lang="en-US" dirty="0"/>
          </a:p>
        </p:txBody>
      </p:sp>
    </p:spTree>
    <p:extLst>
      <p:ext uri="{BB962C8B-B14F-4D97-AF65-F5344CB8AC3E}">
        <p14:creationId xmlns:p14="http://schemas.microsoft.com/office/powerpoint/2010/main" val="247353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ebookmore.com/wp-content/uploads/2018/12/51UtcjMAnyL.jpg">
            <a:extLst>
              <a:ext uri="{FF2B5EF4-FFF2-40B4-BE49-F238E27FC236}">
                <a16:creationId xmlns:a16="http://schemas.microsoft.com/office/drawing/2014/main" id="{9E88A023-15D4-4EE9-9A23-B8BAFCE08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5121" y="1041303"/>
            <a:ext cx="2800240" cy="39889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AD71906-A879-468A-AC0D-921063FAC1DB}"/>
              </a:ext>
            </a:extLst>
          </p:cNvPr>
          <p:cNvSpPr txBox="1"/>
          <p:nvPr/>
        </p:nvSpPr>
        <p:spPr>
          <a:xfrm>
            <a:off x="404734" y="5273743"/>
            <a:ext cx="11257614" cy="1261884"/>
          </a:xfrm>
          <a:prstGeom prst="rect">
            <a:avLst/>
          </a:prstGeom>
          <a:noFill/>
        </p:spPr>
        <p:txBody>
          <a:bodyPr wrap="square" rtlCol="0">
            <a:spAutoFit/>
          </a:bodyPr>
          <a:lstStyle/>
          <a:p>
            <a:r>
              <a:rPr lang="en-US" sz="1900" dirty="0"/>
              <a:t>‘Lutheran schools range from “classical” (Latin, logic, rhetoric) to “progressive,” but most would be considered “traditional” and would </a:t>
            </a:r>
            <a:r>
              <a:rPr lang="en-US" sz="1900" b="1" dirty="0"/>
              <a:t>resemble public schools in curriculum and school structure</a:t>
            </a:r>
            <a:r>
              <a:rPr lang="en-US" sz="1900" dirty="0"/>
              <a:t>. Although </a:t>
            </a:r>
            <a:r>
              <a:rPr lang="en-US" sz="1900" b="1" dirty="0"/>
              <a:t>textbooks are generally secular and commercial</a:t>
            </a:r>
            <a:r>
              <a:rPr lang="en-US" sz="1900" dirty="0"/>
              <a:t>, some topics, such as evolution in a science text, would be reviewed critically. Concordia Publishing does provide some textbooks that are specifically Lutheran, but with an LC-MS slant.’</a:t>
            </a:r>
          </a:p>
        </p:txBody>
      </p:sp>
      <p:sp>
        <p:nvSpPr>
          <p:cNvPr id="12" name="Rectangle 11">
            <a:extLst>
              <a:ext uri="{FF2B5EF4-FFF2-40B4-BE49-F238E27FC236}">
                <a16:creationId xmlns:a16="http://schemas.microsoft.com/office/drawing/2014/main" id="{FA1B47A8-B086-4844-94C1-05B3CF984442}"/>
              </a:ext>
            </a:extLst>
          </p:cNvPr>
          <p:cNvSpPr/>
          <p:nvPr/>
        </p:nvSpPr>
        <p:spPr>
          <a:xfrm>
            <a:off x="784486" y="2123378"/>
            <a:ext cx="6096000" cy="1754326"/>
          </a:xfrm>
          <a:prstGeom prst="rect">
            <a:avLst/>
          </a:prstGeom>
        </p:spPr>
        <p:txBody>
          <a:bodyPr>
            <a:spAutoFit/>
          </a:bodyPr>
          <a:lstStyle/>
          <a:p>
            <a:pPr fontAlgn="base"/>
            <a:r>
              <a:rPr lang="en-US" sz="2400" b="1" i="0" dirty="0">
                <a:solidFill>
                  <a:srgbClr val="303336"/>
                </a:solidFill>
                <a:effectLst/>
                <a:latin typeface="Playfair Display"/>
              </a:rPr>
              <a:t>Integration (n) </a:t>
            </a:r>
            <a:endParaRPr lang="en-US" sz="2400" b="0" i="0" dirty="0">
              <a:solidFill>
                <a:srgbClr val="212529"/>
              </a:solidFill>
              <a:effectLst/>
              <a:latin typeface="Lato"/>
            </a:endParaRPr>
          </a:p>
          <a:p>
            <a:pPr fontAlgn="base"/>
            <a:r>
              <a:rPr lang="en-US" sz="2400" b="0" i="0" dirty="0">
                <a:solidFill>
                  <a:srgbClr val="225F73"/>
                </a:solidFill>
                <a:effectLst/>
                <a:latin typeface="Open Sans"/>
              </a:rPr>
              <a:t>in·​te·​gra·​tion</a:t>
            </a:r>
            <a:r>
              <a:rPr lang="en-US" sz="2400" b="0" i="0" dirty="0">
                <a:solidFill>
                  <a:srgbClr val="225F73"/>
                </a:solidFill>
                <a:effectLst/>
                <a:latin typeface="Lato"/>
              </a:rPr>
              <a:t> </a:t>
            </a:r>
            <a:r>
              <a:rPr lang="en-US" sz="2400" b="0" i="0" dirty="0">
                <a:solidFill>
                  <a:srgbClr val="225F73"/>
                </a:solidFill>
                <a:effectLst/>
                <a:latin typeface="Open Sans"/>
              </a:rPr>
              <a:t>| \ ˌin-</a:t>
            </a:r>
            <a:r>
              <a:rPr lang="en-US" sz="2400" b="0" i="0" dirty="0" err="1">
                <a:solidFill>
                  <a:srgbClr val="225F73"/>
                </a:solidFill>
                <a:effectLst/>
                <a:latin typeface="Open Sans"/>
              </a:rPr>
              <a:t>tə</a:t>
            </a:r>
            <a:r>
              <a:rPr lang="en-US" sz="2400" b="0" i="0" dirty="0">
                <a:solidFill>
                  <a:srgbClr val="225F73"/>
                </a:solidFill>
                <a:effectLst/>
                <a:latin typeface="Open Sans"/>
              </a:rPr>
              <a:t>-ˈgrā-shən  \</a:t>
            </a:r>
            <a:endParaRPr lang="en-US" sz="2400" b="0" i="0" dirty="0">
              <a:solidFill>
                <a:srgbClr val="225F73"/>
              </a:solidFill>
              <a:effectLst/>
              <a:latin typeface="Lato"/>
            </a:endParaRPr>
          </a:p>
          <a:p>
            <a:endParaRPr lang="en-US" sz="1000" b="0" i="0" dirty="0">
              <a:solidFill>
                <a:srgbClr val="545454"/>
              </a:solidFill>
              <a:effectLst/>
              <a:latin typeface="Roboto"/>
            </a:endParaRPr>
          </a:p>
          <a:p>
            <a:r>
              <a:rPr lang="en-US" sz="2000" b="0" i="0" dirty="0">
                <a:solidFill>
                  <a:schemeClr val="tx1">
                    <a:lumMod val="75000"/>
                    <a:lumOff val="25000"/>
                  </a:schemeClr>
                </a:solidFill>
                <a:effectLst/>
                <a:latin typeface="Open Sans"/>
              </a:rPr>
              <a:t>The combining of two or more things so </a:t>
            </a:r>
            <a:r>
              <a:rPr lang="en-US" sz="2000" dirty="0">
                <a:solidFill>
                  <a:schemeClr val="tx1">
                    <a:lumMod val="75000"/>
                    <a:lumOff val="25000"/>
                  </a:schemeClr>
                </a:solidFill>
                <a:latin typeface="Open Sans"/>
              </a:rPr>
              <a:t>t</a:t>
            </a:r>
            <a:r>
              <a:rPr lang="en-US" sz="2000" b="0" i="0" dirty="0">
                <a:solidFill>
                  <a:schemeClr val="tx1">
                    <a:lumMod val="75000"/>
                    <a:lumOff val="25000"/>
                  </a:schemeClr>
                </a:solidFill>
                <a:effectLst/>
                <a:latin typeface="Open Sans"/>
              </a:rPr>
              <a:t>hat they work together effectively.</a:t>
            </a:r>
          </a:p>
          <a:p>
            <a:endParaRPr lang="en-US" sz="1000" dirty="0">
              <a:solidFill>
                <a:schemeClr val="tx1">
                  <a:lumMod val="75000"/>
                  <a:lumOff val="25000"/>
                </a:schemeClr>
              </a:solidFill>
              <a:latin typeface="Open Sans"/>
            </a:endParaRPr>
          </a:p>
        </p:txBody>
      </p:sp>
      <p:sp>
        <p:nvSpPr>
          <p:cNvPr id="14" name="Rectangle 13">
            <a:extLst>
              <a:ext uri="{FF2B5EF4-FFF2-40B4-BE49-F238E27FC236}">
                <a16:creationId xmlns:a16="http://schemas.microsoft.com/office/drawing/2014/main" id="{642FC32E-5802-4515-9C16-0B024AD0E89B}"/>
              </a:ext>
            </a:extLst>
          </p:cNvPr>
          <p:cNvSpPr/>
          <p:nvPr/>
        </p:nvSpPr>
        <p:spPr>
          <a:xfrm>
            <a:off x="919398" y="1041303"/>
            <a:ext cx="7654975" cy="1015663"/>
          </a:xfrm>
          <a:prstGeom prst="rect">
            <a:avLst/>
          </a:prstGeom>
        </p:spPr>
        <p:txBody>
          <a:bodyPr wrap="square">
            <a:spAutoFit/>
          </a:bodyPr>
          <a:lstStyle/>
          <a:p>
            <a:pPr fontAlgn="base"/>
            <a:r>
              <a:rPr lang="en-US" sz="3000" dirty="0">
                <a:solidFill>
                  <a:srgbClr val="000000"/>
                </a:solidFill>
                <a:effectLst/>
                <a:latin typeface="Arial Black" panose="020B0A04020102020204" pitchFamily="34" charset="0"/>
              </a:rPr>
              <a:t>“Integrating the Faith” implies </a:t>
            </a:r>
            <a:r>
              <a:rPr lang="en-US" sz="3000" dirty="0">
                <a:solidFill>
                  <a:srgbClr val="000000"/>
                </a:solidFill>
                <a:latin typeface="Arial Black" panose="020B0A04020102020204" pitchFamily="34" charset="0"/>
              </a:rPr>
              <a:t>using secular curriculum!</a:t>
            </a:r>
            <a:endParaRPr lang="en-US" sz="3000" dirty="0">
              <a:solidFill>
                <a:srgbClr val="000000"/>
              </a:solidFill>
              <a:effectLst/>
              <a:latin typeface="Arial Black" panose="020B0A04020102020204" pitchFamily="34" charset="0"/>
            </a:endParaRPr>
          </a:p>
        </p:txBody>
      </p:sp>
      <p:sp>
        <p:nvSpPr>
          <p:cNvPr id="15" name="Rectangle 14">
            <a:extLst>
              <a:ext uri="{FF2B5EF4-FFF2-40B4-BE49-F238E27FC236}">
                <a16:creationId xmlns:a16="http://schemas.microsoft.com/office/drawing/2014/main" id="{A259BA24-E81A-4649-A021-32CD3C5B30B2}"/>
              </a:ext>
            </a:extLst>
          </p:cNvPr>
          <p:cNvSpPr/>
          <p:nvPr/>
        </p:nvSpPr>
        <p:spPr>
          <a:xfrm>
            <a:off x="651649" y="4121198"/>
            <a:ext cx="6710595" cy="738664"/>
          </a:xfrm>
          <a:prstGeom prst="rect">
            <a:avLst/>
          </a:prstGeom>
          <a:ln>
            <a:noFill/>
          </a:ln>
        </p:spPr>
        <p:txBody>
          <a:bodyPr wrap="square">
            <a:spAutoFit/>
          </a:bodyPr>
          <a:lstStyle/>
          <a:p>
            <a:r>
              <a:rPr lang="en-US" sz="3200" i="1" dirty="0">
                <a:solidFill>
                  <a:srgbClr val="993300"/>
                </a:solidFill>
              </a:rPr>
              <a:t>Where did this idea come from?</a:t>
            </a:r>
          </a:p>
          <a:p>
            <a:pPr fontAlgn="base"/>
            <a:endParaRPr lang="en-US" sz="1000" dirty="0">
              <a:solidFill>
                <a:schemeClr val="tx1">
                  <a:lumMod val="75000"/>
                  <a:lumOff val="25000"/>
                </a:schemeClr>
              </a:solidFill>
              <a:latin typeface="Open Sans"/>
            </a:endParaRPr>
          </a:p>
        </p:txBody>
      </p:sp>
    </p:spTree>
    <p:extLst>
      <p:ext uri="{BB962C8B-B14F-4D97-AF65-F5344CB8AC3E}">
        <p14:creationId xmlns:p14="http://schemas.microsoft.com/office/powerpoint/2010/main" val="217924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A33D576-FD26-4DEC-8DA2-D48FF42ACA78}"/>
              </a:ext>
            </a:extLst>
          </p:cNvPr>
          <p:cNvSpPr/>
          <p:nvPr/>
        </p:nvSpPr>
        <p:spPr>
          <a:xfrm>
            <a:off x="654568" y="2020880"/>
            <a:ext cx="5031697" cy="3970318"/>
          </a:xfrm>
          <a:prstGeom prst="rect">
            <a:avLst/>
          </a:prstGeom>
        </p:spPr>
        <p:txBody>
          <a:bodyPr wrap="square">
            <a:spAutoFit/>
          </a:bodyPr>
          <a:lstStyle/>
          <a:p>
            <a:r>
              <a:rPr lang="de-DE" b="1" dirty="0"/>
              <a:t>James 3  (ESV)</a:t>
            </a:r>
            <a:endParaRPr lang="en-US" b="1" dirty="0">
              <a:solidFill>
                <a:srgbClr val="000000"/>
              </a:solidFill>
            </a:endParaRPr>
          </a:p>
          <a:p>
            <a:endParaRPr lang="en-US" b="1" dirty="0">
              <a:solidFill>
                <a:srgbClr val="000000"/>
              </a:solidFill>
            </a:endParaRPr>
          </a:p>
          <a:p>
            <a:r>
              <a:rPr lang="en-US" b="1" dirty="0">
                <a:solidFill>
                  <a:srgbClr val="000000"/>
                </a:solidFill>
              </a:rPr>
              <a:t>3 </a:t>
            </a:r>
            <a:r>
              <a:rPr lang="en-US" dirty="0">
                <a:solidFill>
                  <a:srgbClr val="000000"/>
                </a:solidFill>
              </a:rPr>
              <a:t>Not many of you should become teachers, my brothers, for you know that we who teach will be judged with greater strictness. </a:t>
            </a:r>
            <a:r>
              <a:rPr lang="en-US" b="1" baseline="30000" dirty="0">
                <a:solidFill>
                  <a:srgbClr val="000000"/>
                </a:solidFill>
              </a:rPr>
              <a:t>2 </a:t>
            </a:r>
            <a:r>
              <a:rPr lang="en-US" dirty="0">
                <a:solidFill>
                  <a:srgbClr val="000000"/>
                </a:solidFill>
              </a:rPr>
              <a:t>For we all stumble in many ways. And if anyone does not stumble in what he says, he is a perfect man, able also to bridle his whole body. </a:t>
            </a:r>
            <a:r>
              <a:rPr lang="en-US" b="1" baseline="30000" dirty="0">
                <a:solidFill>
                  <a:srgbClr val="000000"/>
                </a:solidFill>
              </a:rPr>
              <a:t>3 </a:t>
            </a:r>
            <a:r>
              <a:rPr lang="en-US" dirty="0">
                <a:solidFill>
                  <a:srgbClr val="000000"/>
                </a:solidFill>
              </a:rPr>
              <a:t>If we put bits into the mouths of horses so that they obey us, we guide their whole bodies as well. </a:t>
            </a:r>
            <a:r>
              <a:rPr lang="en-US" b="1" baseline="30000" dirty="0">
                <a:solidFill>
                  <a:srgbClr val="000000"/>
                </a:solidFill>
              </a:rPr>
              <a:t>4 </a:t>
            </a:r>
            <a:r>
              <a:rPr lang="en-US" dirty="0">
                <a:solidFill>
                  <a:srgbClr val="000000"/>
                </a:solidFill>
              </a:rPr>
              <a:t>Look at the ships also: though they are so large and are driven by strong winds, they are guided by a very small rudder wherever the will of the pilot directs. </a:t>
            </a:r>
            <a:r>
              <a:rPr lang="en-US" b="1" baseline="30000" dirty="0">
                <a:solidFill>
                  <a:srgbClr val="000000"/>
                </a:solidFill>
              </a:rPr>
              <a:t>5 </a:t>
            </a:r>
            <a:r>
              <a:rPr lang="en-US" dirty="0">
                <a:solidFill>
                  <a:srgbClr val="000000"/>
                </a:solidFill>
              </a:rPr>
              <a:t>So also the tongue is a small member, yet it boasts of great things.</a:t>
            </a:r>
            <a:endParaRPr lang="en-US" b="0" i="0" dirty="0">
              <a:solidFill>
                <a:srgbClr val="000000"/>
              </a:solidFill>
              <a:effectLst/>
            </a:endParaRPr>
          </a:p>
        </p:txBody>
      </p:sp>
      <p:sp>
        <p:nvSpPr>
          <p:cNvPr id="8" name="Rectangle 7">
            <a:extLst>
              <a:ext uri="{FF2B5EF4-FFF2-40B4-BE49-F238E27FC236}">
                <a16:creationId xmlns:a16="http://schemas.microsoft.com/office/drawing/2014/main" id="{B789976E-0586-4C57-8DC4-805685FDD45F}"/>
              </a:ext>
            </a:extLst>
          </p:cNvPr>
          <p:cNvSpPr/>
          <p:nvPr/>
        </p:nvSpPr>
        <p:spPr>
          <a:xfrm>
            <a:off x="6300868" y="1803606"/>
            <a:ext cx="5236564" cy="4801314"/>
          </a:xfrm>
          <a:prstGeom prst="rect">
            <a:avLst/>
          </a:prstGeom>
        </p:spPr>
        <p:txBody>
          <a:bodyPr wrap="square">
            <a:spAutoFit/>
          </a:bodyPr>
          <a:lstStyle/>
          <a:p>
            <a:r>
              <a:rPr lang="en-US" dirty="0">
                <a:solidFill>
                  <a:srgbClr val="000000"/>
                </a:solidFill>
              </a:rPr>
              <a:t>How great a forest is set ablaze by such a small fire! </a:t>
            </a:r>
            <a:r>
              <a:rPr lang="en-US" b="1" baseline="30000" dirty="0">
                <a:solidFill>
                  <a:srgbClr val="000000"/>
                </a:solidFill>
              </a:rPr>
              <a:t>6 </a:t>
            </a:r>
            <a:r>
              <a:rPr lang="en-US" dirty="0">
                <a:solidFill>
                  <a:srgbClr val="000000"/>
                </a:solidFill>
              </a:rPr>
              <a:t>And the tongue is a fire, a world of unrighteousness. The tongue is set among our members, staining the whole body, setting on fire the entire course of life, and set on fire by hell. </a:t>
            </a:r>
            <a:r>
              <a:rPr lang="en-US" b="1" baseline="30000" dirty="0">
                <a:solidFill>
                  <a:srgbClr val="000000"/>
                </a:solidFill>
              </a:rPr>
              <a:t>7 </a:t>
            </a:r>
            <a:r>
              <a:rPr lang="en-US" dirty="0">
                <a:solidFill>
                  <a:srgbClr val="000000"/>
                </a:solidFill>
              </a:rPr>
              <a:t>For every kind of beast and bird, of reptile and sea creature, can be tamed and has been tamed by mankind,</a:t>
            </a:r>
            <a:r>
              <a:rPr lang="en-US" b="1" baseline="30000" dirty="0">
                <a:solidFill>
                  <a:srgbClr val="000000"/>
                </a:solidFill>
              </a:rPr>
              <a:t>8 </a:t>
            </a:r>
            <a:r>
              <a:rPr lang="en-US" dirty="0">
                <a:solidFill>
                  <a:srgbClr val="000000"/>
                </a:solidFill>
              </a:rPr>
              <a:t>but no human being can tame the tongue. It is a restless evil, full of deadly poison. </a:t>
            </a:r>
            <a:r>
              <a:rPr lang="en-US" b="1" baseline="30000" dirty="0">
                <a:solidFill>
                  <a:srgbClr val="000000"/>
                </a:solidFill>
              </a:rPr>
              <a:t>9 </a:t>
            </a:r>
            <a:r>
              <a:rPr lang="en-US" dirty="0">
                <a:solidFill>
                  <a:srgbClr val="000000"/>
                </a:solidFill>
              </a:rPr>
              <a:t>With it we bless our Lord and Father, and with it we curse people who are made in the likeness of God. </a:t>
            </a:r>
            <a:r>
              <a:rPr lang="en-US" b="1" baseline="30000" dirty="0">
                <a:solidFill>
                  <a:srgbClr val="000000"/>
                </a:solidFill>
              </a:rPr>
              <a:t>10 </a:t>
            </a:r>
            <a:r>
              <a:rPr lang="en-US" dirty="0">
                <a:solidFill>
                  <a:srgbClr val="000000"/>
                </a:solidFill>
              </a:rPr>
              <a:t>From the same mouth come blessing and cursing. My brothers, these things ought not to be so. </a:t>
            </a:r>
            <a:r>
              <a:rPr lang="en-US" b="1" baseline="30000" dirty="0">
                <a:solidFill>
                  <a:srgbClr val="000000"/>
                </a:solidFill>
              </a:rPr>
              <a:t>11 </a:t>
            </a:r>
            <a:r>
              <a:rPr lang="en-US" b="1" dirty="0">
                <a:solidFill>
                  <a:srgbClr val="000000"/>
                </a:solidFill>
              </a:rPr>
              <a:t>Does a spring pour forth from the same opening both fresh and salt water?</a:t>
            </a:r>
            <a:r>
              <a:rPr lang="en-US" dirty="0">
                <a:solidFill>
                  <a:srgbClr val="000000"/>
                </a:solidFill>
              </a:rPr>
              <a:t> </a:t>
            </a:r>
            <a:r>
              <a:rPr lang="en-US" b="1" baseline="30000" dirty="0">
                <a:solidFill>
                  <a:srgbClr val="000000"/>
                </a:solidFill>
              </a:rPr>
              <a:t>12 </a:t>
            </a:r>
            <a:r>
              <a:rPr lang="en-US" b="1" dirty="0">
                <a:solidFill>
                  <a:srgbClr val="000000"/>
                </a:solidFill>
              </a:rPr>
              <a:t>Can a fig tree, my brothers, bear olives, or a grapevine produce figs? Neither can a salt pond yield fresh water.</a:t>
            </a:r>
            <a:r>
              <a:rPr lang="en-US" b="1" baseline="30000" dirty="0"/>
              <a:t> 13 </a:t>
            </a:r>
            <a:r>
              <a:rPr lang="en-US" dirty="0"/>
              <a:t>Who is wise and understanding among you? </a:t>
            </a:r>
            <a:endParaRPr lang="en-US" i="0" dirty="0">
              <a:effectLst/>
            </a:endParaRPr>
          </a:p>
        </p:txBody>
      </p:sp>
      <p:sp>
        <p:nvSpPr>
          <p:cNvPr id="9" name="Rectangle 8">
            <a:extLst>
              <a:ext uri="{FF2B5EF4-FFF2-40B4-BE49-F238E27FC236}">
                <a16:creationId xmlns:a16="http://schemas.microsoft.com/office/drawing/2014/main" id="{188D9FC6-630A-478B-8345-857AB566B3BE}"/>
              </a:ext>
            </a:extLst>
          </p:cNvPr>
          <p:cNvSpPr/>
          <p:nvPr/>
        </p:nvSpPr>
        <p:spPr>
          <a:xfrm>
            <a:off x="1798820" y="1028029"/>
            <a:ext cx="8594359" cy="553998"/>
          </a:xfrm>
          <a:prstGeom prst="rect">
            <a:avLst/>
          </a:prstGeom>
        </p:spPr>
        <p:txBody>
          <a:bodyPr wrap="square">
            <a:spAutoFit/>
          </a:bodyPr>
          <a:lstStyle/>
          <a:p>
            <a:pPr fontAlgn="base"/>
            <a:r>
              <a:rPr lang="en-US" sz="3000" dirty="0">
                <a:solidFill>
                  <a:srgbClr val="000000"/>
                </a:solidFill>
                <a:effectLst/>
                <a:latin typeface="Arial Black" panose="020B0A04020102020204" pitchFamily="34" charset="0"/>
              </a:rPr>
              <a:t>“Ministers of Religion, Commissioned”</a:t>
            </a:r>
          </a:p>
        </p:txBody>
      </p:sp>
    </p:spTree>
    <p:extLst>
      <p:ext uri="{BB962C8B-B14F-4D97-AF65-F5344CB8AC3E}">
        <p14:creationId xmlns:p14="http://schemas.microsoft.com/office/powerpoint/2010/main" val="3625688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upload.wikimedia.org/wikipedia/commons/thumb/d/df/Amendment_1.jpg/1920px-Amendment_1.jpg">
            <a:extLst>
              <a:ext uri="{FF2B5EF4-FFF2-40B4-BE49-F238E27FC236}">
                <a16:creationId xmlns:a16="http://schemas.microsoft.com/office/drawing/2014/main" id="{7CFC894C-65AF-46E6-AA54-FDA23CE1E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75E4B9F-987B-45EE-BAA3-09A75C8A3769}"/>
              </a:ext>
            </a:extLst>
          </p:cNvPr>
          <p:cNvSpPr/>
          <p:nvPr/>
        </p:nvSpPr>
        <p:spPr>
          <a:xfrm>
            <a:off x="4629444" y="1027966"/>
            <a:ext cx="2933111" cy="369332"/>
          </a:xfrm>
          <a:prstGeom prst="rect">
            <a:avLst/>
          </a:prstGeom>
        </p:spPr>
        <p:txBody>
          <a:bodyPr wrap="square">
            <a:spAutoFit/>
          </a:bodyPr>
          <a:lstStyle/>
          <a:p>
            <a:pPr fontAlgn="base"/>
            <a:r>
              <a:rPr lang="en-US" b="1" i="1" dirty="0">
                <a:solidFill>
                  <a:srgbClr val="000000"/>
                </a:solidFill>
                <a:effectLst/>
                <a:latin typeface="Open Sans"/>
              </a:rPr>
              <a:t>Meyer v. Nebraska</a:t>
            </a:r>
            <a:r>
              <a:rPr lang="en-US" b="1" i="0" dirty="0">
                <a:solidFill>
                  <a:srgbClr val="000000"/>
                </a:solidFill>
                <a:effectLst/>
                <a:latin typeface="Open Sans"/>
              </a:rPr>
              <a:t> (1923)</a:t>
            </a:r>
          </a:p>
        </p:txBody>
      </p:sp>
      <p:pic>
        <p:nvPicPr>
          <p:cNvPr id="6" name="Picture 5">
            <a:extLst>
              <a:ext uri="{FF2B5EF4-FFF2-40B4-BE49-F238E27FC236}">
                <a16:creationId xmlns:a16="http://schemas.microsoft.com/office/drawing/2014/main" id="{1971A0B7-9269-4E68-AF2E-D18C5FA20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6789" y="4748231"/>
            <a:ext cx="2191343" cy="2034819"/>
          </a:xfrm>
          <a:prstGeom prst="rect">
            <a:avLst/>
          </a:prstGeom>
        </p:spPr>
      </p:pic>
      <p:sp>
        <p:nvSpPr>
          <p:cNvPr id="7" name="Rectangle 6">
            <a:extLst>
              <a:ext uri="{FF2B5EF4-FFF2-40B4-BE49-F238E27FC236}">
                <a16:creationId xmlns:a16="http://schemas.microsoft.com/office/drawing/2014/main" id="{EBA4ADE7-0344-4546-A2F5-6F5A85F15A3F}"/>
              </a:ext>
            </a:extLst>
          </p:cNvPr>
          <p:cNvSpPr/>
          <p:nvPr/>
        </p:nvSpPr>
        <p:spPr>
          <a:xfrm>
            <a:off x="6535697" y="1675050"/>
            <a:ext cx="5447234" cy="3970318"/>
          </a:xfrm>
          <a:prstGeom prst="rect">
            <a:avLst/>
          </a:prstGeom>
        </p:spPr>
        <p:txBody>
          <a:bodyPr wrap="square">
            <a:spAutoFit/>
          </a:bodyPr>
          <a:lstStyle/>
          <a:p>
            <a:r>
              <a:rPr lang="en-US" b="0" i="0" dirty="0">
                <a:solidFill>
                  <a:srgbClr val="222222"/>
                </a:solidFill>
                <a:effectLst/>
                <a:latin typeface="Arial" panose="020B0604020202020204" pitchFamily="34" charset="0"/>
              </a:rPr>
              <a:t>On May 25, 1920, Robert T. Meyer, while an instructor in Zion Parochial School, a one-room schoolhouse in Hampton, NE, taught the subject of reading in the German language (using a Bible) to 10-year-old Raymond Parpart, a fourth-grader. </a:t>
            </a:r>
          </a:p>
          <a:p>
            <a:endParaRPr lang="en-US" sz="900" dirty="0">
              <a:solidFill>
                <a:srgbClr val="222222"/>
              </a:solidFill>
              <a:latin typeface="Arial" panose="020B0604020202020204" pitchFamily="34" charset="0"/>
            </a:endParaRPr>
          </a:p>
          <a:p>
            <a:r>
              <a:rPr lang="en-US" b="0" i="0" dirty="0">
                <a:solidFill>
                  <a:srgbClr val="222222"/>
                </a:solidFill>
                <a:effectLst/>
                <a:latin typeface="Arial" panose="020B0604020202020204" pitchFamily="34" charset="0"/>
              </a:rPr>
              <a:t>The Hamilton County Attorney entered the classroom and discovered Parpart reading from the Bible in German. He charged Meyer with violating the Siman Act. Meyer was tried and convicted in the </a:t>
            </a:r>
            <a:r>
              <a:rPr lang="en-US" dirty="0">
                <a:solidFill>
                  <a:srgbClr val="222222"/>
                </a:solidFill>
                <a:latin typeface="Arial" panose="020B0604020202020204" pitchFamily="34" charset="0"/>
              </a:rPr>
              <a:t>Hamilton County district court.</a:t>
            </a:r>
            <a:endParaRPr lang="en-US" b="0" i="0" dirty="0">
              <a:solidFill>
                <a:srgbClr val="222222"/>
              </a:solidFill>
              <a:effectLst/>
              <a:latin typeface="Arial" panose="020B0604020202020204" pitchFamily="34" charset="0"/>
            </a:endParaRPr>
          </a:p>
          <a:p>
            <a:endParaRPr lang="en-US" sz="900" dirty="0">
              <a:solidFill>
                <a:srgbClr val="222222"/>
              </a:solidFill>
              <a:latin typeface="Arial" panose="020B0604020202020204" pitchFamily="34" charset="0"/>
            </a:endParaRPr>
          </a:p>
          <a:p>
            <a:r>
              <a:rPr lang="en-US" b="0" i="0" dirty="0">
                <a:solidFill>
                  <a:srgbClr val="222222"/>
                </a:solidFill>
                <a:effectLst/>
                <a:latin typeface="Arial" panose="020B0604020202020204" pitchFamily="34" charset="0"/>
              </a:rPr>
              <a:t>                   </a:t>
            </a:r>
            <a:r>
              <a:rPr lang="en-US" b="1" i="0" dirty="0">
                <a:solidFill>
                  <a:srgbClr val="222222"/>
                </a:solidFill>
                <a:effectLst/>
                <a:latin typeface="Arial" panose="020B0604020202020204" pitchFamily="34" charset="0"/>
              </a:rPr>
              <a:t>Meyer appealed to the Supreme                        </a:t>
            </a:r>
          </a:p>
          <a:p>
            <a:r>
              <a:rPr lang="en-US" b="1" dirty="0">
                <a:solidFill>
                  <a:srgbClr val="222222"/>
                </a:solidFill>
                <a:latin typeface="Arial" panose="020B0604020202020204" pitchFamily="34" charset="0"/>
              </a:rPr>
              <a:t>                   </a:t>
            </a:r>
            <a:r>
              <a:rPr lang="en-US" b="1" i="0" dirty="0">
                <a:solidFill>
                  <a:srgbClr val="222222"/>
                </a:solidFill>
                <a:effectLst/>
                <a:latin typeface="Arial" panose="020B0604020202020204" pitchFamily="34" charset="0"/>
              </a:rPr>
              <a:t>Court  and won. </a:t>
            </a:r>
            <a:r>
              <a:rPr lang="en-US" b="0" i="0" dirty="0">
                <a:solidFill>
                  <a:srgbClr val="222222"/>
                </a:solidFill>
                <a:effectLst/>
                <a:latin typeface="Arial" panose="020B0604020202020204" pitchFamily="34" charset="0"/>
              </a:rPr>
              <a:t>His lead attorney was </a:t>
            </a:r>
          </a:p>
          <a:p>
            <a:r>
              <a:rPr lang="en-US" dirty="0">
                <a:solidFill>
                  <a:srgbClr val="222222"/>
                </a:solidFill>
                <a:latin typeface="Arial" panose="020B0604020202020204" pitchFamily="34" charset="0"/>
              </a:rPr>
              <a:t>                   </a:t>
            </a:r>
            <a:r>
              <a:rPr lang="en-US" b="0" i="0" dirty="0">
                <a:solidFill>
                  <a:srgbClr val="222222"/>
                </a:solidFill>
                <a:effectLst/>
                <a:latin typeface="Arial" panose="020B0604020202020204" pitchFamily="34" charset="0"/>
              </a:rPr>
              <a:t>Arthur Mullen, an Irish Catholic.</a:t>
            </a:r>
            <a:r>
              <a:rPr lang="en-US" dirty="0"/>
              <a:t> </a:t>
            </a:r>
          </a:p>
        </p:txBody>
      </p:sp>
      <p:sp>
        <p:nvSpPr>
          <p:cNvPr id="8" name="Rectangle 7">
            <a:extLst>
              <a:ext uri="{FF2B5EF4-FFF2-40B4-BE49-F238E27FC236}">
                <a16:creationId xmlns:a16="http://schemas.microsoft.com/office/drawing/2014/main" id="{B33A696B-B80C-48FE-BC59-7C0485B33ABD}"/>
              </a:ext>
            </a:extLst>
          </p:cNvPr>
          <p:cNvSpPr/>
          <p:nvPr/>
        </p:nvSpPr>
        <p:spPr>
          <a:xfrm>
            <a:off x="405678" y="1675050"/>
            <a:ext cx="5583545" cy="3970318"/>
          </a:xfrm>
          <a:prstGeom prst="rect">
            <a:avLst/>
          </a:prstGeom>
        </p:spPr>
        <p:txBody>
          <a:bodyPr wrap="square">
            <a:spAutoFit/>
          </a:bodyPr>
          <a:lstStyle/>
          <a:p>
            <a:r>
              <a:rPr lang="en-US" b="0" i="0" dirty="0">
                <a:solidFill>
                  <a:srgbClr val="222222"/>
                </a:solidFill>
                <a:effectLst/>
                <a:latin typeface="Arial" panose="020B0604020202020204" pitchFamily="34" charset="0"/>
              </a:rPr>
              <a:t>On April 9, 1919, Nebraska enacted a statute, known as the Siman Act that imposed restrictions on both the use of a foreign language as a medium of instruction and on foreign languages as a subject of study. </a:t>
            </a:r>
          </a:p>
          <a:p>
            <a:endParaRPr lang="en-US" sz="900" dirty="0">
              <a:solidFill>
                <a:srgbClr val="222222"/>
              </a:solidFill>
              <a:latin typeface="Arial" panose="020B0604020202020204" pitchFamily="34" charset="0"/>
            </a:endParaRPr>
          </a:p>
          <a:p>
            <a:r>
              <a:rPr lang="en-US" b="0" i="0" dirty="0">
                <a:solidFill>
                  <a:srgbClr val="222222"/>
                </a:solidFill>
                <a:effectLst/>
                <a:latin typeface="Arial" panose="020B0604020202020204" pitchFamily="34" charset="0"/>
              </a:rPr>
              <a:t>Regarding the latter, it provided that </a:t>
            </a:r>
            <a:r>
              <a:rPr lang="en-US" b="1" i="0" dirty="0">
                <a:solidFill>
                  <a:srgbClr val="222222"/>
                </a:solidFill>
                <a:effectLst/>
                <a:latin typeface="Arial" panose="020B0604020202020204" pitchFamily="34" charset="0"/>
              </a:rPr>
              <a:t>"No person, individually or as a teacher, shall, in any private, denominational, parochial or public school, teach any subject to any person in any language other than the English language." </a:t>
            </a:r>
          </a:p>
          <a:p>
            <a:endParaRPr lang="en-US" sz="900" dirty="0">
              <a:solidFill>
                <a:srgbClr val="222222"/>
              </a:solidFill>
              <a:latin typeface="Arial" panose="020B0604020202020204" pitchFamily="34" charset="0"/>
            </a:endParaRPr>
          </a:p>
          <a:p>
            <a:r>
              <a:rPr lang="en-US" b="0" i="0" dirty="0">
                <a:solidFill>
                  <a:srgbClr val="222222"/>
                </a:solidFill>
                <a:effectLst/>
                <a:latin typeface="Arial" panose="020B0604020202020204" pitchFamily="34" charset="0"/>
              </a:rPr>
              <a:t>Regarding foreign-language </a:t>
            </a:r>
            <a:r>
              <a:rPr lang="en-US" dirty="0">
                <a:solidFill>
                  <a:srgbClr val="222222"/>
                </a:solidFill>
                <a:latin typeface="Arial" panose="020B0604020202020204" pitchFamily="34" charset="0"/>
              </a:rPr>
              <a:t> </a:t>
            </a:r>
            <a:r>
              <a:rPr lang="en-US" b="0" i="0" dirty="0">
                <a:solidFill>
                  <a:srgbClr val="222222"/>
                </a:solidFill>
                <a:effectLst/>
                <a:latin typeface="Arial" panose="020B0604020202020204" pitchFamily="34" charset="0"/>
              </a:rPr>
              <a:t>education, it            prohibited instruction of children who had                     yet to successfully complete the eighth grade.</a:t>
            </a:r>
            <a:endParaRPr lang="en-US" dirty="0"/>
          </a:p>
        </p:txBody>
      </p:sp>
    </p:spTree>
    <p:extLst>
      <p:ext uri="{BB962C8B-B14F-4D97-AF65-F5344CB8AC3E}">
        <p14:creationId xmlns:p14="http://schemas.microsoft.com/office/powerpoint/2010/main" val="2050752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d/df/Amendment_1.jpg/1920px-Amendment_1.jpg">
            <a:extLst>
              <a:ext uri="{FF2B5EF4-FFF2-40B4-BE49-F238E27FC236}">
                <a16:creationId xmlns:a16="http://schemas.microsoft.com/office/drawing/2014/main" id="{A7A58709-F427-47B0-9444-C409E758E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6ABD4ED-E8CD-41CA-88D1-7839BA2DF6AC}"/>
              </a:ext>
            </a:extLst>
          </p:cNvPr>
          <p:cNvSpPr/>
          <p:nvPr/>
        </p:nvSpPr>
        <p:spPr>
          <a:xfrm>
            <a:off x="1103898" y="1474245"/>
            <a:ext cx="3778278" cy="369332"/>
          </a:xfrm>
          <a:prstGeom prst="rect">
            <a:avLst/>
          </a:prstGeom>
        </p:spPr>
        <p:txBody>
          <a:bodyPr wrap="none">
            <a:spAutoFit/>
          </a:bodyPr>
          <a:lstStyle/>
          <a:p>
            <a:pPr fontAlgn="base"/>
            <a:r>
              <a:rPr lang="en-US" b="1" i="1" dirty="0">
                <a:solidFill>
                  <a:srgbClr val="000000"/>
                </a:solidFill>
                <a:effectLst/>
                <a:latin typeface="Open Sans"/>
              </a:rPr>
              <a:t>Pierce v. Society of Sisters </a:t>
            </a:r>
            <a:r>
              <a:rPr lang="en-US" b="1" i="0" dirty="0">
                <a:solidFill>
                  <a:srgbClr val="000000"/>
                </a:solidFill>
                <a:effectLst/>
                <a:latin typeface="Open Sans"/>
              </a:rPr>
              <a:t>(1925)</a:t>
            </a:r>
          </a:p>
        </p:txBody>
      </p:sp>
      <p:sp>
        <p:nvSpPr>
          <p:cNvPr id="4" name="Rectangle 3">
            <a:extLst>
              <a:ext uri="{FF2B5EF4-FFF2-40B4-BE49-F238E27FC236}">
                <a16:creationId xmlns:a16="http://schemas.microsoft.com/office/drawing/2014/main" id="{F348D100-D4B7-4A2E-8278-3831A5E4343F}"/>
              </a:ext>
            </a:extLst>
          </p:cNvPr>
          <p:cNvSpPr/>
          <p:nvPr/>
        </p:nvSpPr>
        <p:spPr>
          <a:xfrm>
            <a:off x="601800" y="2033361"/>
            <a:ext cx="4969921" cy="2031325"/>
          </a:xfrm>
          <a:prstGeom prst="rect">
            <a:avLst/>
          </a:prstGeom>
        </p:spPr>
        <p:txBody>
          <a:bodyPr wrap="square">
            <a:spAutoFit/>
          </a:bodyPr>
          <a:lstStyle/>
          <a:p>
            <a:r>
              <a:rPr lang="en-US" b="0" i="0" dirty="0">
                <a:solidFill>
                  <a:srgbClr val="000000"/>
                </a:solidFill>
                <a:effectLst/>
                <a:cs typeface="Calibri Light" panose="020F0302020204030204" pitchFamily="34" charset="0"/>
              </a:rPr>
              <a:t>Justice James C. McReynolds said the state had no power to ‘standardize its children by forcing them to accept instruction from public teachers only. The child is not the mere creature of the State; those who nurture him and direct his destiny have the right, coupled with the high duty, to recognize and prepare him for additional obligations.’</a:t>
            </a:r>
            <a:endParaRPr lang="en-US" dirty="0">
              <a:cs typeface="Calibri Light" panose="020F0302020204030204" pitchFamily="34" charset="0"/>
            </a:endParaRPr>
          </a:p>
        </p:txBody>
      </p:sp>
      <p:sp>
        <p:nvSpPr>
          <p:cNvPr id="6" name="Rectangle 5">
            <a:extLst>
              <a:ext uri="{FF2B5EF4-FFF2-40B4-BE49-F238E27FC236}">
                <a16:creationId xmlns:a16="http://schemas.microsoft.com/office/drawing/2014/main" id="{042EB9C3-0E35-4829-A66F-4FE76C21978E}"/>
              </a:ext>
            </a:extLst>
          </p:cNvPr>
          <p:cNvSpPr/>
          <p:nvPr/>
        </p:nvSpPr>
        <p:spPr>
          <a:xfrm>
            <a:off x="6620280" y="1021805"/>
            <a:ext cx="5281910" cy="5493812"/>
          </a:xfrm>
          <a:prstGeom prst="rect">
            <a:avLst/>
          </a:prstGeom>
        </p:spPr>
        <p:txBody>
          <a:bodyPr wrap="square">
            <a:spAutoFit/>
          </a:bodyPr>
          <a:lstStyle/>
          <a:p>
            <a:pPr fontAlgn="base"/>
            <a:r>
              <a:rPr lang="en-US" dirty="0">
                <a:latin typeface="Calibri Light" panose="020F0302020204030204" pitchFamily="34" charset="0"/>
                <a:cs typeface="Calibri Light" panose="020F0302020204030204" pitchFamily="34" charset="0"/>
              </a:rPr>
              <a:t>By the late 1800s, the SNJM had established schools in Seattle and Spokane. In 1893 they received a state charter to confer baccalaureate degrees, enabling the establishment of St. Mary’s College, the first liberal arts college for women in the Pacific Northwest. In 1906, they purchased property near Oswego, OR, to be used for the college and a home for orphans. In addition, during the next few years they opened normal schools in Spokane, Seattle and Marylhurst to provide teacher training and certification. </a:t>
            </a:r>
          </a:p>
          <a:p>
            <a:pPr fontAlgn="base"/>
            <a:endParaRPr lang="en-US" sz="900" dirty="0">
              <a:latin typeface="Calibri Light" panose="020F0302020204030204" pitchFamily="34" charset="0"/>
              <a:cs typeface="Calibri Light" panose="020F0302020204030204" pitchFamily="34" charset="0"/>
            </a:endParaRPr>
          </a:p>
          <a:p>
            <a:pPr fontAlgn="base"/>
            <a:r>
              <a:rPr lang="en-US" dirty="0">
                <a:latin typeface="Calibri Light" panose="020F0302020204030204" pitchFamily="34" charset="0"/>
                <a:cs typeface="Calibri Light" panose="020F0302020204030204" pitchFamily="34" charset="0"/>
              </a:rPr>
              <a:t>In the 1920s SNJM boycotted businesses supporting the KKK from which tensions rose, leading to passage of the 1922 Oregon Compulsory [Public] School. The SNJM together with Hill Military Academy challenged the law and took their case to the U.S. Supreme Court, which ruled in their favor in this landmark decision</a:t>
            </a:r>
            <a:r>
              <a:rPr lang="en-US" b="1" dirty="0">
                <a:latin typeface="Calibri Light" panose="020F0302020204030204" pitchFamily="34" charset="0"/>
                <a:cs typeface="Calibri Light" panose="020F0302020204030204" pitchFamily="34" charset="0"/>
              </a:rPr>
              <a:t>.    By striking down the law as unconstitutional, the court cleared the way for parents to choose where and how to educate their children.</a:t>
            </a:r>
          </a:p>
        </p:txBody>
      </p:sp>
      <p:pic>
        <p:nvPicPr>
          <p:cNvPr id="2056" name="Picture 8" descr="Sisters of the Holy Names">
            <a:extLst>
              <a:ext uri="{FF2B5EF4-FFF2-40B4-BE49-F238E27FC236}">
                <a16:creationId xmlns:a16="http://schemas.microsoft.com/office/drawing/2014/main" id="{BE3D85FF-082B-4672-AA6D-76DACAF81B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749" y="4531470"/>
            <a:ext cx="4087695" cy="170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304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d/df/Amendment_1.jpg/1920px-Amendment_1.jpg">
            <a:extLst>
              <a:ext uri="{FF2B5EF4-FFF2-40B4-BE49-F238E27FC236}">
                <a16:creationId xmlns:a16="http://schemas.microsoft.com/office/drawing/2014/main" id="{A7A58709-F427-47B0-9444-C409E758E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A292F70-3EA6-4CE3-866B-93908053E12A}"/>
              </a:ext>
            </a:extLst>
          </p:cNvPr>
          <p:cNvSpPr/>
          <p:nvPr/>
        </p:nvSpPr>
        <p:spPr>
          <a:xfrm>
            <a:off x="1129261" y="2240634"/>
            <a:ext cx="4654288" cy="2554545"/>
          </a:xfrm>
          <a:prstGeom prst="rect">
            <a:avLst/>
          </a:prstGeom>
        </p:spPr>
        <p:txBody>
          <a:bodyPr wrap="square">
            <a:spAutoFit/>
          </a:bodyPr>
          <a:lstStyle/>
          <a:p>
            <a:r>
              <a:rPr lang="en-US" sz="2000" b="1" dirty="0"/>
              <a:t>Amendment I</a:t>
            </a:r>
            <a:endParaRPr lang="en-US" sz="2000" dirty="0"/>
          </a:p>
          <a:p>
            <a:r>
              <a:rPr lang="en-US" sz="2000" dirty="0"/>
              <a:t>Congress shall make no law respecting an establishment of religion, </a:t>
            </a:r>
            <a:r>
              <a:rPr lang="en-US" sz="2000" b="1" dirty="0"/>
              <a:t>or prohibiting the free exercise thereof</a:t>
            </a:r>
            <a:r>
              <a:rPr lang="en-US" sz="2000" dirty="0"/>
              <a:t>; or abridging the freedom of speech, or of the press; or the right of the people peaceably to assemble, and to petition the government for a redress of grievances.</a:t>
            </a:r>
          </a:p>
        </p:txBody>
      </p:sp>
      <p:pic>
        <p:nvPicPr>
          <p:cNvPr id="14338" name="Picture 2" descr="https://www.archives.gov/files/founding-docs/bill_of_rights_630.jpg">
            <a:extLst>
              <a:ext uri="{FF2B5EF4-FFF2-40B4-BE49-F238E27FC236}">
                <a16:creationId xmlns:a16="http://schemas.microsoft.com/office/drawing/2014/main" id="{FF9CBB3B-6FE6-4D1D-82EC-6E23F12C4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452" y="986685"/>
            <a:ext cx="5268886" cy="56034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1E9C520-F4BB-4B25-AA9C-90D92FDAF3A5}"/>
              </a:ext>
            </a:extLst>
          </p:cNvPr>
          <p:cNvSpPr/>
          <p:nvPr/>
        </p:nvSpPr>
        <p:spPr>
          <a:xfrm>
            <a:off x="1103898" y="1474245"/>
            <a:ext cx="2347053" cy="369332"/>
          </a:xfrm>
          <a:prstGeom prst="rect">
            <a:avLst/>
          </a:prstGeom>
        </p:spPr>
        <p:txBody>
          <a:bodyPr wrap="none">
            <a:spAutoFit/>
          </a:bodyPr>
          <a:lstStyle/>
          <a:p>
            <a:pPr fontAlgn="base"/>
            <a:r>
              <a:rPr lang="en-US" b="1" i="1" dirty="0">
                <a:solidFill>
                  <a:srgbClr val="000000"/>
                </a:solidFill>
                <a:effectLst/>
                <a:latin typeface="Open Sans"/>
              </a:rPr>
              <a:t>Bill of Rights (1791)</a:t>
            </a:r>
            <a:endParaRPr lang="en-US" b="1" i="0" dirty="0">
              <a:solidFill>
                <a:srgbClr val="000000"/>
              </a:solidFill>
              <a:effectLst/>
              <a:latin typeface="Open Sans"/>
            </a:endParaRPr>
          </a:p>
        </p:txBody>
      </p:sp>
      <p:sp>
        <p:nvSpPr>
          <p:cNvPr id="10" name="Rectangle 9">
            <a:extLst>
              <a:ext uri="{FF2B5EF4-FFF2-40B4-BE49-F238E27FC236}">
                <a16:creationId xmlns:a16="http://schemas.microsoft.com/office/drawing/2014/main" id="{200BC487-8220-4A3F-A0CB-32667023C104}"/>
              </a:ext>
            </a:extLst>
          </p:cNvPr>
          <p:cNvSpPr/>
          <p:nvPr/>
        </p:nvSpPr>
        <p:spPr>
          <a:xfrm>
            <a:off x="514662" y="5152145"/>
            <a:ext cx="5268887" cy="1077218"/>
          </a:xfrm>
          <a:prstGeom prst="rect">
            <a:avLst/>
          </a:prstGeom>
          <a:ln>
            <a:noFill/>
          </a:ln>
        </p:spPr>
        <p:txBody>
          <a:bodyPr wrap="square">
            <a:spAutoFit/>
          </a:bodyPr>
          <a:lstStyle/>
          <a:p>
            <a:r>
              <a:rPr lang="en-US" sz="3200" i="1" dirty="0">
                <a:solidFill>
                  <a:srgbClr val="993300"/>
                </a:solidFill>
              </a:rPr>
              <a:t>If not operating by fear,        </a:t>
            </a:r>
          </a:p>
          <a:p>
            <a:r>
              <a:rPr lang="en-US" sz="3200" i="1" dirty="0">
                <a:solidFill>
                  <a:srgbClr val="993300"/>
                </a:solidFill>
              </a:rPr>
              <a:t>       just might we do better?</a:t>
            </a:r>
            <a:endParaRPr lang="en-US" sz="1000" dirty="0">
              <a:solidFill>
                <a:schemeClr val="tx1">
                  <a:lumMod val="75000"/>
                  <a:lumOff val="25000"/>
                </a:schemeClr>
              </a:solidFill>
            </a:endParaRPr>
          </a:p>
        </p:txBody>
      </p:sp>
    </p:spTree>
    <p:extLst>
      <p:ext uri="{BB962C8B-B14F-4D97-AF65-F5344CB8AC3E}">
        <p14:creationId xmlns:p14="http://schemas.microsoft.com/office/powerpoint/2010/main" val="187644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CD553D9-D218-422A-B331-9B874AB5BF6C}"/>
              </a:ext>
            </a:extLst>
          </p:cNvPr>
          <p:cNvSpPr/>
          <p:nvPr/>
        </p:nvSpPr>
        <p:spPr>
          <a:xfrm>
            <a:off x="3268582" y="1036279"/>
            <a:ext cx="6744847" cy="553998"/>
          </a:xfrm>
          <a:prstGeom prst="rect">
            <a:avLst/>
          </a:prstGeom>
        </p:spPr>
        <p:txBody>
          <a:bodyPr wrap="square">
            <a:spAutoFit/>
          </a:bodyPr>
          <a:lstStyle/>
          <a:p>
            <a:pPr algn="ctr" fontAlgn="base"/>
            <a:r>
              <a:rPr lang="en-US" sz="3000" dirty="0">
                <a:solidFill>
                  <a:srgbClr val="000000"/>
                </a:solidFill>
                <a:latin typeface="Arial Black" panose="020B0A04020102020204" pitchFamily="34" charset="0"/>
              </a:rPr>
              <a:t>What is Materialism?</a:t>
            </a:r>
            <a:endParaRPr lang="en-US" sz="3000" dirty="0">
              <a:solidFill>
                <a:srgbClr val="000000"/>
              </a:solidFill>
              <a:effectLst/>
              <a:latin typeface="Arial Black" panose="020B0A04020102020204" pitchFamily="34" charset="0"/>
            </a:endParaRPr>
          </a:p>
        </p:txBody>
      </p:sp>
      <p:pic>
        <p:nvPicPr>
          <p:cNvPr id="1026" name="Picture 2" descr="https://upload.wikimedia.org/wikipedia/commons/thumb/f/fd/Map_of_state_religions.svg/1280px-Map_of_state_religions.svg.png">
            <a:extLst>
              <a:ext uri="{FF2B5EF4-FFF2-40B4-BE49-F238E27FC236}">
                <a16:creationId xmlns:a16="http://schemas.microsoft.com/office/drawing/2014/main" id="{C936463B-5D11-4525-AA14-1542C9EED8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2610" y="2736802"/>
            <a:ext cx="7047876" cy="35239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CCFC7B4-0810-4DD2-8648-676DAD108C49}"/>
              </a:ext>
            </a:extLst>
          </p:cNvPr>
          <p:cNvSpPr/>
          <p:nvPr/>
        </p:nvSpPr>
        <p:spPr>
          <a:xfrm>
            <a:off x="1790902" y="4106207"/>
            <a:ext cx="3485635" cy="1077218"/>
          </a:xfrm>
          <a:prstGeom prst="rect">
            <a:avLst/>
          </a:prstGeom>
          <a:ln>
            <a:noFill/>
          </a:ln>
        </p:spPr>
        <p:txBody>
          <a:bodyPr wrap="square">
            <a:spAutoFit/>
          </a:bodyPr>
          <a:lstStyle/>
          <a:p>
            <a:r>
              <a:rPr lang="en-US" sz="3200" i="1" dirty="0">
                <a:solidFill>
                  <a:srgbClr val="993300"/>
                </a:solidFill>
              </a:rPr>
              <a:t>Separation of Church &amp; State?</a:t>
            </a:r>
            <a:endParaRPr lang="en-US" sz="1000" dirty="0">
              <a:solidFill>
                <a:schemeClr val="tx1">
                  <a:lumMod val="75000"/>
                  <a:lumOff val="25000"/>
                </a:schemeClr>
              </a:solidFill>
              <a:latin typeface="Open Sans"/>
            </a:endParaRPr>
          </a:p>
        </p:txBody>
      </p:sp>
      <p:pic>
        <p:nvPicPr>
          <p:cNvPr id="1028" name="Picture 4" descr="https://upload.wikimedia.org/wikipedia/commons/b/bb/1in_god_we_trust.jpg">
            <a:extLst>
              <a:ext uri="{FF2B5EF4-FFF2-40B4-BE49-F238E27FC236}">
                <a16:creationId xmlns:a16="http://schemas.microsoft.com/office/drawing/2014/main" id="{4132109C-89DA-4D60-911C-04E32E52A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481" y="1786020"/>
            <a:ext cx="2984129" cy="19315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ile:Long sword.svg">
            <a:extLst>
              <a:ext uri="{FF2B5EF4-FFF2-40B4-BE49-F238E27FC236}">
                <a16:creationId xmlns:a16="http://schemas.microsoft.com/office/drawing/2014/main" id="{8DA864D2-86DB-4A66-87ED-6550D13B3E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1634692" y="5183425"/>
            <a:ext cx="1433122" cy="14331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File:Long sword.svg">
            <a:extLst>
              <a:ext uri="{FF2B5EF4-FFF2-40B4-BE49-F238E27FC236}">
                <a16:creationId xmlns:a16="http://schemas.microsoft.com/office/drawing/2014/main" id="{BCEC264B-766B-4EBF-B46B-C8642DDA60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H="1">
            <a:off x="2828541" y="5366276"/>
            <a:ext cx="1410356" cy="1433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50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47AAA8-A25A-4D88-BDB3-DCD24D3852A2}"/>
              </a:ext>
            </a:extLst>
          </p:cNvPr>
          <p:cNvSpPr/>
          <p:nvPr/>
        </p:nvSpPr>
        <p:spPr>
          <a:xfrm>
            <a:off x="1484030" y="1028029"/>
            <a:ext cx="8594359" cy="553998"/>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What makes an Education</a:t>
            </a:r>
            <a:r>
              <a:rPr lang="en-US" sz="3000" dirty="0">
                <a:solidFill>
                  <a:srgbClr val="000000"/>
                </a:solidFill>
                <a:latin typeface="Arial Black" panose="020B0A04020102020204" pitchFamily="34" charset="0"/>
              </a:rPr>
              <a:t> Christian</a:t>
            </a:r>
            <a:r>
              <a:rPr lang="en-US" sz="3000" dirty="0">
                <a:solidFill>
                  <a:srgbClr val="000000"/>
                </a:solidFill>
                <a:effectLst/>
                <a:latin typeface="Arial Black" panose="020B0A04020102020204" pitchFamily="34" charset="0"/>
              </a:rPr>
              <a:t>?</a:t>
            </a:r>
          </a:p>
        </p:txBody>
      </p:sp>
      <p:pic>
        <p:nvPicPr>
          <p:cNvPr id="10" name="Graphic 9">
            <a:extLst>
              <a:ext uri="{FF2B5EF4-FFF2-40B4-BE49-F238E27FC236}">
                <a16:creationId xmlns:a16="http://schemas.microsoft.com/office/drawing/2014/main" id="{258FDCCC-29C1-4519-B6F3-4A83405F61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50482" y="2590159"/>
            <a:ext cx="1905000" cy="1905000"/>
          </a:xfrm>
          <a:prstGeom prst="rect">
            <a:avLst/>
          </a:prstGeom>
        </p:spPr>
      </p:pic>
      <p:pic>
        <p:nvPicPr>
          <p:cNvPr id="12" name="Picture 2" descr="Image result for teacher icon free">
            <a:extLst>
              <a:ext uri="{FF2B5EF4-FFF2-40B4-BE49-F238E27FC236}">
                <a16:creationId xmlns:a16="http://schemas.microsoft.com/office/drawing/2014/main" id="{58BE229A-00A7-4DC5-8D52-F7CBE14E1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8245" y="1906290"/>
            <a:ext cx="3045420" cy="304542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099A80E-6228-449E-83D6-615C4BD88783}"/>
              </a:ext>
            </a:extLst>
          </p:cNvPr>
          <p:cNvSpPr/>
          <p:nvPr/>
        </p:nvSpPr>
        <p:spPr>
          <a:xfrm>
            <a:off x="974362" y="5152145"/>
            <a:ext cx="10433154" cy="1015663"/>
          </a:xfrm>
          <a:prstGeom prst="rect">
            <a:avLst/>
          </a:prstGeom>
          <a:ln>
            <a:noFill/>
          </a:ln>
        </p:spPr>
        <p:txBody>
          <a:bodyPr wrap="square">
            <a:spAutoFit/>
          </a:bodyPr>
          <a:lstStyle/>
          <a:p>
            <a:r>
              <a:rPr lang="en-US" sz="3200" i="1" dirty="0">
                <a:solidFill>
                  <a:srgbClr val="993300"/>
                </a:solidFill>
              </a:rPr>
              <a:t>‘</a:t>
            </a:r>
            <a:r>
              <a:rPr lang="en-US" sz="2800" i="1" dirty="0">
                <a:solidFill>
                  <a:srgbClr val="993300"/>
                </a:solidFill>
              </a:rPr>
              <a:t>Whatever is </a:t>
            </a:r>
            <a:r>
              <a:rPr lang="en-US" sz="2800" b="1" i="1" dirty="0">
                <a:solidFill>
                  <a:srgbClr val="993300"/>
                </a:solidFill>
              </a:rPr>
              <a:t>true</a:t>
            </a:r>
            <a:r>
              <a:rPr lang="en-US" sz="2800" i="1" dirty="0">
                <a:solidFill>
                  <a:srgbClr val="993300"/>
                </a:solidFill>
              </a:rPr>
              <a:t>, whatever is honorable, whatever is just, whatever is pure, whatever is lovely, whatever is commendable…’       Php. 4:8 (ESV)</a:t>
            </a:r>
            <a:endParaRPr lang="en-US" sz="2800" dirty="0">
              <a:solidFill>
                <a:schemeClr val="tx1">
                  <a:lumMod val="75000"/>
                  <a:lumOff val="25000"/>
                </a:schemeClr>
              </a:solidFill>
            </a:endParaRPr>
          </a:p>
        </p:txBody>
      </p:sp>
      <p:sp>
        <p:nvSpPr>
          <p:cNvPr id="2" name="AutoShape 4" descr="https://upload.wikimedia.org/wikipedia/commons/thumb/b/b7/Gutenberg_Bible_scan.jpg/220px-Gutenberg_Bible_scan.jpg">
            <a:extLst>
              <a:ext uri="{FF2B5EF4-FFF2-40B4-BE49-F238E27FC236}">
                <a16:creationId xmlns:a16="http://schemas.microsoft.com/office/drawing/2014/main" id="{9CD0638A-5E76-4F8B-97A2-A25D842FC29C}"/>
              </a:ext>
            </a:extLst>
          </p:cNvPr>
          <p:cNvSpPr>
            <a:spLocks noChangeAspect="1" noChangeArrowheads="1"/>
          </p:cNvSpPr>
          <p:nvPr/>
        </p:nvSpPr>
        <p:spPr bwMode="auto">
          <a:xfrm rot="16200000">
            <a:off x="10494337" y="2119723"/>
            <a:ext cx="3045420" cy="2461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nb-NO" dirty="0"/>
              <a:t>NYC Wanderer: [CC BY-SA 2.0]</a:t>
            </a:r>
            <a:endParaRPr lang="en-US" dirty="0"/>
          </a:p>
        </p:txBody>
      </p:sp>
      <p:pic>
        <p:nvPicPr>
          <p:cNvPr id="4102" name="Picture 6" descr="https://upload.wikimedia.org/wikipedia/commons/thumb/b/b6/Gutenberg_Bible%2C_Lenox_Copy%2C_New_York_Public_Library%2C_2009._Pic_01.jpg/1024px-Gutenberg_Bible%2C_Lenox_Copy%2C_New_York_Public_Library%2C_2009._Pic_01.jpg">
            <a:extLst>
              <a:ext uri="{FF2B5EF4-FFF2-40B4-BE49-F238E27FC236}">
                <a16:creationId xmlns:a16="http://schemas.microsoft.com/office/drawing/2014/main" id="{F48C5C9D-029C-46C0-8C66-6F92C84288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7069" y="983632"/>
            <a:ext cx="2071796" cy="1294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734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2B7B7A7-57E3-4975-B49F-3A56D38072AA}"/>
              </a:ext>
            </a:extLst>
          </p:cNvPr>
          <p:cNvSpPr/>
          <p:nvPr/>
        </p:nvSpPr>
        <p:spPr>
          <a:xfrm>
            <a:off x="1154242" y="5213701"/>
            <a:ext cx="9983450" cy="954107"/>
          </a:xfrm>
          <a:prstGeom prst="rect">
            <a:avLst/>
          </a:prstGeom>
          <a:ln>
            <a:noFill/>
          </a:ln>
        </p:spPr>
        <p:txBody>
          <a:bodyPr wrap="square">
            <a:spAutoFit/>
          </a:bodyPr>
          <a:lstStyle/>
          <a:p>
            <a:r>
              <a:rPr lang="en-US" sz="2800" i="1" dirty="0">
                <a:solidFill>
                  <a:srgbClr val="993300"/>
                </a:solidFill>
              </a:rPr>
              <a:t>‘Behold, I am sending you out as sheep in the midst of wolves, so be wise as serpents and innocent as doves.’           Matt. 10:16</a:t>
            </a:r>
          </a:p>
        </p:txBody>
      </p:sp>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47AAA8-A25A-4D88-BDB3-DCD24D3852A2}"/>
              </a:ext>
            </a:extLst>
          </p:cNvPr>
          <p:cNvSpPr/>
          <p:nvPr/>
        </p:nvSpPr>
        <p:spPr>
          <a:xfrm>
            <a:off x="1469040" y="1028029"/>
            <a:ext cx="8594359" cy="553998"/>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What makes a </a:t>
            </a:r>
            <a:r>
              <a:rPr lang="en-US" sz="3000" dirty="0">
                <a:solidFill>
                  <a:srgbClr val="000000"/>
                </a:solidFill>
                <a:latin typeface="Arial Black" panose="020B0A04020102020204" pitchFamily="34" charset="0"/>
              </a:rPr>
              <a:t>Curriculum Christian</a:t>
            </a:r>
            <a:r>
              <a:rPr lang="en-US" sz="3000" dirty="0">
                <a:solidFill>
                  <a:srgbClr val="000000"/>
                </a:solidFill>
                <a:effectLst/>
                <a:latin typeface="Arial Black" panose="020B0A04020102020204" pitchFamily="34" charset="0"/>
              </a:rPr>
              <a:t>?</a:t>
            </a:r>
          </a:p>
        </p:txBody>
      </p:sp>
      <p:pic>
        <p:nvPicPr>
          <p:cNvPr id="10" name="Graphic 9">
            <a:extLst>
              <a:ext uri="{FF2B5EF4-FFF2-40B4-BE49-F238E27FC236}">
                <a16:creationId xmlns:a16="http://schemas.microsoft.com/office/drawing/2014/main" id="{258FDCCC-29C1-4519-B6F3-4A83405F61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50482" y="2590159"/>
            <a:ext cx="1905000" cy="1905000"/>
          </a:xfrm>
          <a:prstGeom prst="rect">
            <a:avLst/>
          </a:prstGeom>
        </p:spPr>
      </p:pic>
      <p:pic>
        <p:nvPicPr>
          <p:cNvPr id="12" name="Picture 2" descr="Image result for teacher icon free">
            <a:extLst>
              <a:ext uri="{FF2B5EF4-FFF2-40B4-BE49-F238E27FC236}">
                <a16:creationId xmlns:a16="http://schemas.microsoft.com/office/drawing/2014/main" id="{58BE229A-00A7-4DC5-8D52-F7CBE14E1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8245" y="1906290"/>
            <a:ext cx="3045420" cy="30454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upload.wikimedia.org/wikipedia/commons/thumb/b/b6/Gutenberg_Bible%2C_Lenox_Copy%2C_New_York_Public_Library%2C_2009._Pic_01.jpg/1024px-Gutenberg_Bible%2C_Lenox_Copy%2C_New_York_Public_Library%2C_2009._Pic_01.jpg">
            <a:extLst>
              <a:ext uri="{FF2B5EF4-FFF2-40B4-BE49-F238E27FC236}">
                <a16:creationId xmlns:a16="http://schemas.microsoft.com/office/drawing/2014/main" id="{964DA223-F6A5-4C2E-82E3-F1EAAE7634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7069" y="983632"/>
            <a:ext cx="2071796" cy="1294873"/>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descr="https://upload.wikimedia.org/wikipedia/commons/thumb/b/b7/Gutenberg_Bible_scan.jpg/220px-Gutenberg_Bible_scan.jpg">
            <a:extLst>
              <a:ext uri="{FF2B5EF4-FFF2-40B4-BE49-F238E27FC236}">
                <a16:creationId xmlns:a16="http://schemas.microsoft.com/office/drawing/2014/main" id="{E76DE192-0AE8-4419-915D-E9CBC9C2F0EC}"/>
              </a:ext>
            </a:extLst>
          </p:cNvPr>
          <p:cNvSpPr>
            <a:spLocks noChangeAspect="1" noChangeArrowheads="1"/>
          </p:cNvSpPr>
          <p:nvPr/>
        </p:nvSpPr>
        <p:spPr bwMode="auto">
          <a:xfrm rot="16200000">
            <a:off x="10461241" y="2152818"/>
            <a:ext cx="3117430" cy="2519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nb-NO" dirty="0"/>
              <a:t>NYC Wanderer: [CC BY-SA 2.0]</a:t>
            </a:r>
            <a:endParaRPr lang="en-US" dirty="0"/>
          </a:p>
        </p:txBody>
      </p:sp>
    </p:spTree>
    <p:extLst>
      <p:ext uri="{BB962C8B-B14F-4D97-AF65-F5344CB8AC3E}">
        <p14:creationId xmlns:p14="http://schemas.microsoft.com/office/powerpoint/2010/main" val="2998656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47AAA8-A25A-4D88-BDB3-DCD24D3852A2}"/>
              </a:ext>
            </a:extLst>
          </p:cNvPr>
          <p:cNvSpPr/>
          <p:nvPr/>
        </p:nvSpPr>
        <p:spPr>
          <a:xfrm>
            <a:off x="794084" y="1028029"/>
            <a:ext cx="10539663" cy="1015663"/>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Surely, Christian teachers at Christian schools would want Christian textbooks?</a:t>
            </a:r>
          </a:p>
        </p:txBody>
      </p:sp>
      <p:pic>
        <p:nvPicPr>
          <p:cNvPr id="10" name="Graphic 9">
            <a:extLst>
              <a:ext uri="{FF2B5EF4-FFF2-40B4-BE49-F238E27FC236}">
                <a16:creationId xmlns:a16="http://schemas.microsoft.com/office/drawing/2014/main" id="{258FDCCC-29C1-4519-B6F3-4A83405F61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3134" y="1651932"/>
            <a:ext cx="1015663" cy="1015663"/>
          </a:xfrm>
          <a:prstGeom prst="rect">
            <a:avLst/>
          </a:prstGeom>
        </p:spPr>
      </p:pic>
      <p:pic>
        <p:nvPicPr>
          <p:cNvPr id="12" name="Picture 2" descr="Image result for teacher icon free">
            <a:extLst>
              <a:ext uri="{FF2B5EF4-FFF2-40B4-BE49-F238E27FC236}">
                <a16:creationId xmlns:a16="http://schemas.microsoft.com/office/drawing/2014/main" id="{58BE229A-00A7-4DC5-8D52-F7CBE14E1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48522"/>
            <a:ext cx="1771257" cy="17712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37501F2-C677-42F0-A24B-0899D885F87D}"/>
              </a:ext>
            </a:extLst>
          </p:cNvPr>
          <p:cNvSpPr txBox="1"/>
          <p:nvPr/>
        </p:nvSpPr>
        <p:spPr>
          <a:xfrm>
            <a:off x="837874" y="3592216"/>
            <a:ext cx="10539663" cy="1384995"/>
          </a:xfrm>
          <a:prstGeom prst="rect">
            <a:avLst/>
          </a:prstGeom>
          <a:noFill/>
        </p:spPr>
        <p:txBody>
          <a:bodyPr wrap="square" rtlCol="0">
            <a:spAutoFit/>
          </a:bodyPr>
          <a:lstStyle/>
          <a:p>
            <a:pPr algn="ctr"/>
            <a:r>
              <a:rPr lang="en-US" sz="2800" dirty="0">
                <a:solidFill>
                  <a:srgbClr val="993300"/>
                </a:solidFill>
              </a:rPr>
              <a:t>Objection #1:</a:t>
            </a:r>
          </a:p>
          <a:p>
            <a:pPr algn="ctr"/>
            <a:r>
              <a:rPr lang="en-US" sz="2800" dirty="0">
                <a:solidFill>
                  <a:srgbClr val="993300"/>
                </a:solidFill>
              </a:rPr>
              <a:t>“Christian textbooks are not necessary because we prefer to        </a:t>
            </a:r>
            <a:r>
              <a:rPr lang="en-US" sz="2800" b="1" i="1" dirty="0">
                <a:solidFill>
                  <a:srgbClr val="993300"/>
                </a:solidFill>
              </a:rPr>
              <a:t>Integrate the Faith </a:t>
            </a:r>
            <a:r>
              <a:rPr lang="en-US" sz="2800" dirty="0">
                <a:solidFill>
                  <a:srgbClr val="993300"/>
                </a:solidFill>
              </a:rPr>
              <a:t>using secular textbooks, like we have always done.”</a:t>
            </a:r>
          </a:p>
        </p:txBody>
      </p:sp>
    </p:spTree>
    <p:extLst>
      <p:ext uri="{BB962C8B-B14F-4D97-AF65-F5344CB8AC3E}">
        <p14:creationId xmlns:p14="http://schemas.microsoft.com/office/powerpoint/2010/main" val="198380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47AAA8-A25A-4D88-BDB3-DCD24D3852A2}"/>
              </a:ext>
            </a:extLst>
          </p:cNvPr>
          <p:cNvSpPr/>
          <p:nvPr/>
        </p:nvSpPr>
        <p:spPr>
          <a:xfrm>
            <a:off x="794084" y="1028029"/>
            <a:ext cx="10539663" cy="1015663"/>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Surely, Christian teachers at Christian schools would want Christian textbooks?</a:t>
            </a:r>
          </a:p>
        </p:txBody>
      </p:sp>
      <p:pic>
        <p:nvPicPr>
          <p:cNvPr id="10" name="Graphic 9">
            <a:extLst>
              <a:ext uri="{FF2B5EF4-FFF2-40B4-BE49-F238E27FC236}">
                <a16:creationId xmlns:a16="http://schemas.microsoft.com/office/drawing/2014/main" id="{258FDCCC-29C1-4519-B6F3-4A83405F61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3134" y="1651932"/>
            <a:ext cx="1015663" cy="1015663"/>
          </a:xfrm>
          <a:prstGeom prst="rect">
            <a:avLst/>
          </a:prstGeom>
        </p:spPr>
      </p:pic>
      <p:pic>
        <p:nvPicPr>
          <p:cNvPr id="12" name="Picture 2" descr="Image result for teacher icon free">
            <a:extLst>
              <a:ext uri="{FF2B5EF4-FFF2-40B4-BE49-F238E27FC236}">
                <a16:creationId xmlns:a16="http://schemas.microsoft.com/office/drawing/2014/main" id="{58BE229A-00A7-4DC5-8D52-F7CBE14E1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48522"/>
            <a:ext cx="1771257" cy="177125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s://upload.wikimedia.org/wikipedia/commons/7/7a/StateLibQld_1_131783_Stuck_in_a_deep_rut_on_the_outskirts_of_Toowoomba%2C_ca.1925.jpg">
            <a:extLst>
              <a:ext uri="{FF2B5EF4-FFF2-40B4-BE49-F238E27FC236}">
                <a16:creationId xmlns:a16="http://schemas.microsoft.com/office/drawing/2014/main" id="{46805F92-8B41-48AD-ADF0-796050FC48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7996" y="2265271"/>
            <a:ext cx="7256008" cy="433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291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47AAA8-A25A-4D88-BDB3-DCD24D3852A2}"/>
              </a:ext>
            </a:extLst>
          </p:cNvPr>
          <p:cNvSpPr/>
          <p:nvPr/>
        </p:nvSpPr>
        <p:spPr>
          <a:xfrm>
            <a:off x="794084" y="1028029"/>
            <a:ext cx="10539663" cy="1015663"/>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Surely, Christian teachers at Christian schools would want Christian textbooks?</a:t>
            </a:r>
          </a:p>
        </p:txBody>
      </p:sp>
      <p:pic>
        <p:nvPicPr>
          <p:cNvPr id="10" name="Graphic 9">
            <a:extLst>
              <a:ext uri="{FF2B5EF4-FFF2-40B4-BE49-F238E27FC236}">
                <a16:creationId xmlns:a16="http://schemas.microsoft.com/office/drawing/2014/main" id="{258FDCCC-29C1-4519-B6F3-4A83405F61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3134" y="1651932"/>
            <a:ext cx="1015663" cy="1015663"/>
          </a:xfrm>
          <a:prstGeom prst="rect">
            <a:avLst/>
          </a:prstGeom>
        </p:spPr>
      </p:pic>
      <p:pic>
        <p:nvPicPr>
          <p:cNvPr id="12" name="Picture 2" descr="Image result for teacher icon free">
            <a:extLst>
              <a:ext uri="{FF2B5EF4-FFF2-40B4-BE49-F238E27FC236}">
                <a16:creationId xmlns:a16="http://schemas.microsoft.com/office/drawing/2014/main" id="{58BE229A-00A7-4DC5-8D52-F7CBE14E1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48522"/>
            <a:ext cx="1771257" cy="17712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37501F2-C677-42F0-A24B-0899D885F87D}"/>
              </a:ext>
            </a:extLst>
          </p:cNvPr>
          <p:cNvSpPr txBox="1"/>
          <p:nvPr/>
        </p:nvSpPr>
        <p:spPr>
          <a:xfrm>
            <a:off x="929394" y="3592217"/>
            <a:ext cx="10373193" cy="1384995"/>
          </a:xfrm>
          <a:prstGeom prst="rect">
            <a:avLst/>
          </a:prstGeom>
          <a:noFill/>
        </p:spPr>
        <p:txBody>
          <a:bodyPr wrap="square" rtlCol="0">
            <a:spAutoFit/>
          </a:bodyPr>
          <a:lstStyle/>
          <a:p>
            <a:pPr algn="ctr"/>
            <a:r>
              <a:rPr lang="en-US" sz="2800" dirty="0">
                <a:solidFill>
                  <a:srgbClr val="993300"/>
                </a:solidFill>
              </a:rPr>
              <a:t>Objection #2:</a:t>
            </a:r>
          </a:p>
          <a:p>
            <a:pPr algn="ctr"/>
            <a:r>
              <a:rPr lang="en-US" sz="2800" dirty="0">
                <a:solidFill>
                  <a:srgbClr val="993300"/>
                </a:solidFill>
              </a:rPr>
              <a:t>“Many Christian publishers promote non-Lutheran theology so it’s better to use secular textbooks and thereby avoid theological conflict.”</a:t>
            </a:r>
          </a:p>
        </p:txBody>
      </p:sp>
    </p:spTree>
    <p:extLst>
      <p:ext uri="{BB962C8B-B14F-4D97-AF65-F5344CB8AC3E}">
        <p14:creationId xmlns:p14="http://schemas.microsoft.com/office/powerpoint/2010/main" val="294045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8" name="Picture 22" descr="Omnibus VI Text and Teacher CD">
            <a:extLst>
              <a:ext uri="{FF2B5EF4-FFF2-40B4-BE49-F238E27FC236}">
                <a16:creationId xmlns:a16="http://schemas.microsoft.com/office/drawing/2014/main" id="{AB2DF2A5-FB0C-4D6D-B58E-C51A07E4B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3569" y="2581565"/>
            <a:ext cx="2075727" cy="28434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47AAA8-A25A-4D88-BDB3-DCD24D3852A2}"/>
              </a:ext>
            </a:extLst>
          </p:cNvPr>
          <p:cNvSpPr/>
          <p:nvPr/>
        </p:nvSpPr>
        <p:spPr>
          <a:xfrm>
            <a:off x="1798820" y="1028029"/>
            <a:ext cx="8594359" cy="553998"/>
          </a:xfrm>
          <a:prstGeom prst="rect">
            <a:avLst/>
          </a:prstGeom>
        </p:spPr>
        <p:txBody>
          <a:bodyPr wrap="square">
            <a:spAutoFit/>
          </a:bodyPr>
          <a:lstStyle/>
          <a:p>
            <a:pPr algn="ctr" fontAlgn="base"/>
            <a:r>
              <a:rPr lang="en-US" sz="3000" dirty="0">
                <a:solidFill>
                  <a:srgbClr val="000000"/>
                </a:solidFill>
                <a:latin typeface="Arial Black" panose="020B0A04020102020204" pitchFamily="34" charset="0"/>
              </a:rPr>
              <a:t>The best I could find for mine:</a:t>
            </a:r>
            <a:endParaRPr lang="en-US" sz="3000" dirty="0">
              <a:solidFill>
                <a:srgbClr val="000000"/>
              </a:solidFill>
              <a:effectLst/>
              <a:latin typeface="Arial Black" panose="020B0A04020102020204" pitchFamily="34" charset="0"/>
            </a:endParaRPr>
          </a:p>
        </p:txBody>
      </p:sp>
      <p:pic>
        <p:nvPicPr>
          <p:cNvPr id="4108" name="Picture 12" descr="Omnibus I Student Text 4th Edition">
            <a:extLst>
              <a:ext uri="{FF2B5EF4-FFF2-40B4-BE49-F238E27FC236}">
                <a16:creationId xmlns:a16="http://schemas.microsoft.com/office/drawing/2014/main" id="{F653B90D-16DE-43D4-9ACA-D969C2701E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 y="1739142"/>
            <a:ext cx="2888389" cy="288838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Omnibus II Student Text">
            <a:extLst>
              <a:ext uri="{FF2B5EF4-FFF2-40B4-BE49-F238E27FC236}">
                <a16:creationId xmlns:a16="http://schemas.microsoft.com/office/drawing/2014/main" id="{86FDE44C-06B8-4837-9A16-9F0FEB7EFB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459" y="2931184"/>
            <a:ext cx="2690167" cy="3706923"/>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Omnibus V Text and Teacher CD">
            <a:extLst>
              <a:ext uri="{FF2B5EF4-FFF2-40B4-BE49-F238E27FC236}">
                <a16:creationId xmlns:a16="http://schemas.microsoft.com/office/drawing/2014/main" id="{CDE0E097-EBDF-4301-AD62-815207C2D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8408" y="2774069"/>
            <a:ext cx="2737827" cy="3706923"/>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Omnibus III Text and Teacher CD">
            <a:extLst>
              <a:ext uri="{FF2B5EF4-FFF2-40B4-BE49-F238E27FC236}">
                <a16:creationId xmlns:a16="http://schemas.microsoft.com/office/drawing/2014/main" id="{15F56F62-C0BA-4323-B55D-5C4BD48FE8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6808" y="2132112"/>
            <a:ext cx="2096146" cy="2888389"/>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Omnibus IV Student Text">
            <a:extLst>
              <a:ext uri="{FF2B5EF4-FFF2-40B4-BE49-F238E27FC236}">
                <a16:creationId xmlns:a16="http://schemas.microsoft.com/office/drawing/2014/main" id="{6FA2A85E-2974-4B46-AC58-069BE0B3A8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3322" y="1739142"/>
            <a:ext cx="2042504" cy="28883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B80ED6-F000-4E2B-940C-E42CDDC978A8}"/>
              </a:ext>
            </a:extLst>
          </p:cNvPr>
          <p:cNvSpPr txBox="1"/>
          <p:nvPr/>
        </p:nvSpPr>
        <p:spPr>
          <a:xfrm>
            <a:off x="9973322" y="5591633"/>
            <a:ext cx="2009140" cy="923330"/>
          </a:xfrm>
          <a:prstGeom prst="rect">
            <a:avLst/>
          </a:prstGeom>
          <a:noFill/>
        </p:spPr>
        <p:txBody>
          <a:bodyPr wrap="none" rtlCol="0">
            <a:spAutoFit/>
          </a:bodyPr>
          <a:lstStyle/>
          <a:p>
            <a:r>
              <a:rPr lang="en-US" b="1" dirty="0"/>
              <a:t>Gene Edward Veith</a:t>
            </a:r>
          </a:p>
          <a:p>
            <a:r>
              <a:rPr lang="en-US" b="1" dirty="0"/>
              <a:t>Douglas Wilson</a:t>
            </a:r>
          </a:p>
          <a:p>
            <a:r>
              <a:rPr lang="en-US" b="1" dirty="0"/>
              <a:t>G. Tyler Fischer</a:t>
            </a:r>
          </a:p>
        </p:txBody>
      </p:sp>
      <p:sp>
        <p:nvSpPr>
          <p:cNvPr id="19" name="TextBox 18">
            <a:extLst>
              <a:ext uri="{FF2B5EF4-FFF2-40B4-BE49-F238E27FC236}">
                <a16:creationId xmlns:a16="http://schemas.microsoft.com/office/drawing/2014/main" id="{DCFBB9C4-F8DB-49D0-93B0-21EA00FE1C2F}"/>
              </a:ext>
            </a:extLst>
          </p:cNvPr>
          <p:cNvSpPr txBox="1"/>
          <p:nvPr/>
        </p:nvSpPr>
        <p:spPr>
          <a:xfrm>
            <a:off x="3524276" y="5244123"/>
            <a:ext cx="1754776" cy="646331"/>
          </a:xfrm>
          <a:prstGeom prst="rect">
            <a:avLst/>
          </a:prstGeom>
          <a:noFill/>
        </p:spPr>
        <p:txBody>
          <a:bodyPr wrap="none" rtlCol="0">
            <a:spAutoFit/>
          </a:bodyPr>
          <a:lstStyle/>
          <a:p>
            <a:r>
              <a:rPr lang="en-US" b="1" dirty="0"/>
              <a:t>Douglas Wilson </a:t>
            </a:r>
          </a:p>
          <a:p>
            <a:r>
              <a:rPr lang="en-US" b="1" dirty="0"/>
              <a:t>G. Tyler Fischer</a:t>
            </a:r>
          </a:p>
        </p:txBody>
      </p:sp>
      <p:sp>
        <p:nvSpPr>
          <p:cNvPr id="3" name="AutoShape 24" descr="Logo Header">
            <a:extLst>
              <a:ext uri="{FF2B5EF4-FFF2-40B4-BE49-F238E27FC236}">
                <a16:creationId xmlns:a16="http://schemas.microsoft.com/office/drawing/2014/main" id="{15BD2C30-5687-479E-AE93-1431A9B1D94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62700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B8000D36-B2B4-4735-B6E4-2F56A21426CB}"/>
              </a:ext>
            </a:extLst>
          </p:cNvPr>
          <p:cNvGraphicFramePr>
            <a:graphicFrameLocks noGrp="1"/>
          </p:cNvGraphicFramePr>
          <p:nvPr>
            <p:extLst>
              <p:ext uri="{D42A27DB-BD31-4B8C-83A1-F6EECF244321}">
                <p14:modId xmlns:p14="http://schemas.microsoft.com/office/powerpoint/2010/main" val="1615172893"/>
              </p:ext>
            </p:extLst>
          </p:nvPr>
        </p:nvGraphicFramePr>
        <p:xfrm>
          <a:off x="435235" y="1686958"/>
          <a:ext cx="4691401" cy="5000625"/>
        </p:xfrm>
        <a:graphic>
          <a:graphicData uri="http://schemas.openxmlformats.org/drawingml/2006/table">
            <a:tbl>
              <a:tblPr>
                <a:tableStyleId>{5C22544A-7EE6-4342-B048-85BDC9FD1C3A}</a:tableStyleId>
              </a:tblPr>
              <a:tblGrid>
                <a:gridCol w="2907572">
                  <a:extLst>
                    <a:ext uri="{9D8B030D-6E8A-4147-A177-3AD203B41FA5}">
                      <a16:colId xmlns:a16="http://schemas.microsoft.com/office/drawing/2014/main" val="2307478242"/>
                    </a:ext>
                  </a:extLst>
                </a:gridCol>
                <a:gridCol w="1783829">
                  <a:extLst>
                    <a:ext uri="{9D8B030D-6E8A-4147-A177-3AD203B41FA5}">
                      <a16:colId xmlns:a16="http://schemas.microsoft.com/office/drawing/2014/main" val="3843404407"/>
                    </a:ext>
                  </a:extLst>
                </a:gridCol>
              </a:tblGrid>
              <a:tr h="212367">
                <a:tc>
                  <a:txBody>
                    <a:bodyPr/>
                    <a:lstStyle/>
                    <a:p>
                      <a:pPr algn="l" fontAlgn="b"/>
                      <a:r>
                        <a:rPr lang="en-US" sz="1500" u="none" strike="noStrike" dirty="0">
                          <a:effectLst/>
                        </a:rPr>
                        <a:t>Aeneid, The</a:t>
                      </a:r>
                      <a:endParaRPr lang="en-US"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Virgil</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66796386"/>
                  </a:ext>
                </a:extLst>
              </a:tr>
              <a:tr h="212367">
                <a:tc>
                  <a:txBody>
                    <a:bodyPr/>
                    <a:lstStyle/>
                    <a:p>
                      <a:pPr algn="l" fontAlgn="b"/>
                      <a:r>
                        <a:rPr lang="en-US" sz="1500" u="none" strike="noStrike" dirty="0">
                          <a:effectLst/>
                        </a:rPr>
                        <a:t>Codes of Hammurabi and Moses</a:t>
                      </a:r>
                      <a:endParaRPr lang="en-US"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Davies, compiler</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02003073"/>
                  </a:ext>
                </a:extLst>
              </a:tr>
              <a:tr h="212367">
                <a:tc>
                  <a:txBody>
                    <a:bodyPr/>
                    <a:lstStyle/>
                    <a:p>
                      <a:pPr algn="l" fontAlgn="b"/>
                      <a:r>
                        <a:rPr lang="en-US" sz="1500" u="none" strike="noStrike" dirty="0">
                          <a:effectLst/>
                        </a:rPr>
                        <a:t>Early History of Rome, Books I-V</a:t>
                      </a:r>
                      <a:endParaRPr lang="en-US"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Livy</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52913505"/>
                  </a:ext>
                </a:extLst>
              </a:tr>
              <a:tr h="212367">
                <a:tc>
                  <a:txBody>
                    <a:bodyPr/>
                    <a:lstStyle/>
                    <a:p>
                      <a:pPr algn="l" fontAlgn="b"/>
                      <a:r>
                        <a:rPr lang="en-US" sz="1500" u="none" strike="noStrike" dirty="0">
                          <a:effectLst/>
                        </a:rPr>
                        <a:t>Gilgamesh</a:t>
                      </a:r>
                      <a:endParaRPr lang="en-US"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Ferry, translator</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89273418"/>
                  </a:ext>
                </a:extLst>
              </a:tr>
              <a:tr h="212367">
                <a:tc>
                  <a:txBody>
                    <a:bodyPr/>
                    <a:lstStyle/>
                    <a:p>
                      <a:pPr algn="l" fontAlgn="b"/>
                      <a:r>
                        <a:rPr lang="en-US" sz="1500" u="none" strike="noStrike" dirty="0">
                          <a:effectLst/>
                        </a:rPr>
                        <a:t>Julius Caesar</a:t>
                      </a:r>
                      <a:endParaRPr lang="en-US"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a:effectLst/>
                        </a:rPr>
                        <a:t>Shakespeare</a:t>
                      </a:r>
                      <a:endParaRPr lang="en-US" sz="15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70660768"/>
                  </a:ext>
                </a:extLst>
              </a:tr>
              <a:tr h="212367">
                <a:tc>
                  <a:txBody>
                    <a:bodyPr/>
                    <a:lstStyle/>
                    <a:p>
                      <a:pPr algn="l" fontAlgn="b"/>
                      <a:r>
                        <a:rPr lang="en-US" sz="1500" u="none" strike="noStrike" dirty="0">
                          <a:effectLst/>
                        </a:rPr>
                        <a:t>Histories, The</a:t>
                      </a:r>
                      <a:endParaRPr lang="en-US"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a:effectLst/>
                        </a:rPr>
                        <a:t>Herodotus</a:t>
                      </a:r>
                      <a:endParaRPr lang="en-US" sz="15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76093949"/>
                  </a:ext>
                </a:extLst>
              </a:tr>
              <a:tr h="212367">
                <a:tc>
                  <a:txBody>
                    <a:bodyPr/>
                    <a:lstStyle/>
                    <a:p>
                      <a:pPr algn="l" fontAlgn="b"/>
                      <a:r>
                        <a:rPr lang="en-US" sz="1500" u="none" strike="noStrike">
                          <a:effectLst/>
                        </a:rPr>
                        <a:t>Last Days of Socrates, The</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Plato</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95496377"/>
                  </a:ext>
                </a:extLst>
              </a:tr>
              <a:tr h="212367">
                <a:tc>
                  <a:txBody>
                    <a:bodyPr/>
                    <a:lstStyle/>
                    <a:p>
                      <a:pPr algn="l" fontAlgn="b"/>
                      <a:r>
                        <a:rPr lang="en-US" sz="1500" u="none" strike="noStrike">
                          <a:effectLst/>
                        </a:rPr>
                        <a:t>Odyssey, The</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Homer</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07634766"/>
                  </a:ext>
                </a:extLst>
              </a:tr>
              <a:tr h="212367">
                <a:tc>
                  <a:txBody>
                    <a:bodyPr/>
                    <a:lstStyle/>
                    <a:p>
                      <a:pPr algn="l" fontAlgn="b"/>
                      <a:r>
                        <a:rPr lang="en-US" sz="1500" u="none" strike="noStrike">
                          <a:effectLst/>
                        </a:rPr>
                        <a:t>Oresteia Trilogy</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Aeschylus</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24767091"/>
                  </a:ext>
                </a:extLst>
              </a:tr>
              <a:tr h="212367">
                <a:tc>
                  <a:txBody>
                    <a:bodyPr/>
                    <a:lstStyle/>
                    <a:p>
                      <a:pPr algn="l" fontAlgn="b"/>
                      <a:r>
                        <a:rPr lang="en-US" sz="1500" u="none" strike="noStrike">
                          <a:effectLst/>
                        </a:rPr>
                        <a:t>Lives: Volume I (exerpts)</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Plutarch</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44211916"/>
                  </a:ext>
                </a:extLst>
              </a:tr>
              <a:tr h="212367">
                <a:tc>
                  <a:txBody>
                    <a:bodyPr/>
                    <a:lstStyle/>
                    <a:p>
                      <a:pPr algn="l" fontAlgn="b"/>
                      <a:r>
                        <a:rPr lang="en-US" sz="1500" u="none" strike="noStrike">
                          <a:effectLst/>
                        </a:rPr>
                        <a:t>Theban Trilogy</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Sophocles</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1222221"/>
                  </a:ext>
                </a:extLst>
              </a:tr>
              <a:tr h="212367">
                <a:tc>
                  <a:txBody>
                    <a:bodyPr/>
                    <a:lstStyle/>
                    <a:p>
                      <a:pPr algn="l" fontAlgn="b"/>
                      <a:r>
                        <a:rPr lang="en-US" sz="1500" u="none" strike="noStrike" dirty="0">
                          <a:effectLst/>
                        </a:rPr>
                        <a:t>Twelve Caesars, The</a:t>
                      </a:r>
                      <a:endParaRPr lang="en-US"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Suetonius</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45649812"/>
                  </a:ext>
                </a:extLst>
              </a:tr>
              <a:tr h="212367">
                <a:tc>
                  <a:txBody>
                    <a:bodyPr/>
                    <a:lstStyle/>
                    <a:p>
                      <a:pPr algn="l" fontAlgn="b"/>
                      <a:r>
                        <a:rPr lang="en-US" sz="1500" u="none" strike="noStrike" dirty="0">
                          <a:solidFill>
                            <a:srgbClr val="C00000"/>
                          </a:solidFill>
                          <a:effectLst/>
                        </a:rPr>
                        <a:t>Bible, The </a:t>
                      </a:r>
                      <a:endParaRPr lang="en-US" sz="1500" b="0" i="0" u="none" strike="noStrike" dirty="0">
                        <a:solidFill>
                          <a:srgbClr val="C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solidFill>
                            <a:srgbClr val="C00000"/>
                          </a:solidFill>
                          <a:effectLst/>
                        </a:rPr>
                        <a:t>God</a:t>
                      </a:r>
                      <a:endParaRPr lang="en-US" sz="1500" b="0" i="0" u="none" strike="noStrike" dirty="0">
                        <a:solidFill>
                          <a:srgbClr val="C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67274845"/>
                  </a:ext>
                </a:extLst>
              </a:tr>
              <a:tr h="212367">
                <a:tc>
                  <a:txBody>
                    <a:bodyPr/>
                    <a:lstStyle/>
                    <a:p>
                      <a:pPr algn="l" fontAlgn="b"/>
                      <a:r>
                        <a:rPr lang="en-US" sz="1500" u="none" strike="noStrike">
                          <a:effectLst/>
                        </a:rPr>
                        <a:t>Best Things in Life, The</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Kreeft</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9449668"/>
                  </a:ext>
                </a:extLst>
              </a:tr>
              <a:tr h="212367">
                <a:tc>
                  <a:txBody>
                    <a:bodyPr/>
                    <a:lstStyle/>
                    <a:p>
                      <a:pPr algn="l" fontAlgn="b"/>
                      <a:r>
                        <a:rPr lang="en-US" sz="1500" u="none" strike="noStrike" dirty="0">
                          <a:effectLst/>
                        </a:rPr>
                        <a:t>Chosen by God</a:t>
                      </a:r>
                      <a:endParaRPr lang="en-US" sz="15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Sproul, RC</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5994361"/>
                  </a:ext>
                </a:extLst>
              </a:tr>
              <a:tr h="212367">
                <a:tc>
                  <a:txBody>
                    <a:bodyPr/>
                    <a:lstStyle/>
                    <a:p>
                      <a:pPr algn="l" fontAlgn="b"/>
                      <a:r>
                        <a:rPr lang="en-US" sz="1500" u="none" strike="noStrike">
                          <a:effectLst/>
                        </a:rPr>
                        <a:t>Chronicles of Narnia: Volumes 1-7</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Lewis, CS</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52021118"/>
                  </a:ext>
                </a:extLst>
              </a:tr>
              <a:tr h="212367">
                <a:tc>
                  <a:txBody>
                    <a:bodyPr/>
                    <a:lstStyle/>
                    <a:p>
                      <a:pPr algn="l" fontAlgn="b"/>
                      <a:r>
                        <a:rPr lang="en-US" sz="1500" u="none" strike="noStrike">
                          <a:effectLst/>
                        </a:rPr>
                        <a:t>Eagle of the Ninth, The </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Sutcliff</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53394436"/>
                  </a:ext>
                </a:extLst>
              </a:tr>
              <a:tr h="212367">
                <a:tc>
                  <a:txBody>
                    <a:bodyPr/>
                    <a:lstStyle/>
                    <a:p>
                      <a:pPr algn="l" fontAlgn="b"/>
                      <a:r>
                        <a:rPr lang="en-US" sz="1500" u="none" strike="noStrike">
                          <a:effectLst/>
                        </a:rPr>
                        <a:t>Holiness of God, The</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Sproul, RC</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15506942"/>
                  </a:ext>
                </a:extLst>
              </a:tr>
              <a:tr h="212367">
                <a:tc>
                  <a:txBody>
                    <a:bodyPr/>
                    <a:lstStyle/>
                    <a:p>
                      <a:pPr algn="l" fontAlgn="b"/>
                      <a:r>
                        <a:rPr lang="en-US" sz="1500" u="none" strike="noStrike">
                          <a:effectLst/>
                        </a:rPr>
                        <a:t>Screwtape Letters, The</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Lewis, CS</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19167657"/>
                  </a:ext>
                </a:extLst>
              </a:tr>
              <a:tr h="212367">
                <a:tc>
                  <a:txBody>
                    <a:bodyPr/>
                    <a:lstStyle/>
                    <a:p>
                      <a:pPr algn="l" fontAlgn="b"/>
                      <a:r>
                        <a:rPr lang="en-US" sz="1500" u="none" strike="noStrike">
                          <a:effectLst/>
                        </a:rPr>
                        <a:t>Till We Have Faces</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Lewis, CS</a:t>
                      </a:r>
                      <a:endParaRPr lang="en-US" sz="15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30586432"/>
                  </a:ext>
                </a:extLst>
              </a:tr>
              <a:tr h="212367">
                <a:tc>
                  <a:txBody>
                    <a:bodyPr/>
                    <a:lstStyle/>
                    <a:p>
                      <a:pPr algn="l" fontAlgn="b"/>
                      <a:r>
                        <a:rPr lang="en-US" sz="1500" u="none" strike="noStrike">
                          <a:effectLst/>
                        </a:rPr>
                        <a:t>Unaborted Socrates, The</a:t>
                      </a:r>
                      <a:endParaRPr lang="en-US" sz="15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500" u="none" strike="noStrike" dirty="0">
                          <a:effectLst/>
                        </a:rPr>
                        <a:t>Kreeft</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73946798"/>
                  </a:ext>
                </a:extLst>
              </a:tr>
            </a:tbl>
          </a:graphicData>
        </a:graphic>
      </p:graphicFrame>
      <p:graphicFrame>
        <p:nvGraphicFramePr>
          <p:cNvPr id="13" name="Table 12">
            <a:extLst>
              <a:ext uri="{FF2B5EF4-FFF2-40B4-BE49-F238E27FC236}">
                <a16:creationId xmlns:a16="http://schemas.microsoft.com/office/drawing/2014/main" id="{93330ACC-F0F5-45B8-B344-203417196DF8}"/>
              </a:ext>
            </a:extLst>
          </p:cNvPr>
          <p:cNvGraphicFramePr>
            <a:graphicFrameLocks noGrp="1"/>
          </p:cNvGraphicFramePr>
          <p:nvPr>
            <p:extLst>
              <p:ext uri="{D42A27DB-BD31-4B8C-83A1-F6EECF244321}">
                <p14:modId xmlns:p14="http://schemas.microsoft.com/office/powerpoint/2010/main" val="3947925350"/>
              </p:ext>
            </p:extLst>
          </p:nvPr>
        </p:nvGraphicFramePr>
        <p:xfrm>
          <a:off x="5770692" y="1248670"/>
          <a:ext cx="5986073" cy="5475357"/>
        </p:xfrm>
        <a:graphic>
          <a:graphicData uri="http://schemas.openxmlformats.org/drawingml/2006/table">
            <a:tbl>
              <a:tblPr>
                <a:tableStyleId>{5C22544A-7EE6-4342-B048-85BDC9FD1C3A}</a:tableStyleId>
              </a:tblPr>
              <a:tblGrid>
                <a:gridCol w="3722559">
                  <a:extLst>
                    <a:ext uri="{9D8B030D-6E8A-4147-A177-3AD203B41FA5}">
                      <a16:colId xmlns:a16="http://schemas.microsoft.com/office/drawing/2014/main" val="1792536395"/>
                    </a:ext>
                  </a:extLst>
                </a:gridCol>
                <a:gridCol w="2263514">
                  <a:extLst>
                    <a:ext uri="{9D8B030D-6E8A-4147-A177-3AD203B41FA5}">
                      <a16:colId xmlns:a16="http://schemas.microsoft.com/office/drawing/2014/main" val="1714404195"/>
                    </a:ext>
                  </a:extLst>
                </a:gridCol>
              </a:tblGrid>
              <a:tr h="189189">
                <a:tc>
                  <a:txBody>
                    <a:bodyPr/>
                    <a:lstStyle/>
                    <a:p>
                      <a:pPr algn="l" fontAlgn="b"/>
                      <a:r>
                        <a:rPr lang="en-US" sz="1500" u="none" strike="noStrike" dirty="0">
                          <a:effectLst/>
                        </a:rPr>
                        <a:t>Beowulf</a:t>
                      </a:r>
                      <a:endParaRPr lang="en-US" sz="1500" b="0"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Heaney, translator</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2130431083"/>
                  </a:ext>
                </a:extLst>
              </a:tr>
              <a:tr h="189189">
                <a:tc>
                  <a:txBody>
                    <a:bodyPr/>
                    <a:lstStyle/>
                    <a:p>
                      <a:pPr algn="l" fontAlgn="b"/>
                      <a:r>
                        <a:rPr lang="en-US" sz="1500" u="none" strike="noStrike" dirty="0">
                          <a:solidFill>
                            <a:srgbClr val="C00000"/>
                          </a:solidFill>
                          <a:effectLst/>
                        </a:rPr>
                        <a:t>Bible, The </a:t>
                      </a:r>
                      <a:endParaRPr lang="en-US" sz="1500" b="0" i="0" u="none" strike="noStrike" dirty="0">
                        <a:solidFill>
                          <a:srgbClr val="C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solidFill>
                            <a:srgbClr val="C00000"/>
                          </a:solidFill>
                          <a:effectLst/>
                        </a:rPr>
                        <a:t>God</a:t>
                      </a:r>
                      <a:endParaRPr lang="en-US" sz="1500" b="0" i="0" u="none" strike="noStrike" dirty="0">
                        <a:solidFill>
                          <a:srgbClr val="C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2490647157"/>
                  </a:ext>
                </a:extLst>
              </a:tr>
              <a:tr h="189189">
                <a:tc>
                  <a:txBody>
                    <a:bodyPr/>
                    <a:lstStyle/>
                    <a:p>
                      <a:pPr algn="l" fontAlgn="b"/>
                      <a:r>
                        <a:rPr lang="en-US" sz="1500" u="none" strike="noStrike" dirty="0">
                          <a:effectLst/>
                        </a:rPr>
                        <a:t>Bondage of the Will, The</a:t>
                      </a:r>
                      <a:endParaRPr lang="en-US" sz="1500" b="0"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Luther</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1677123915"/>
                  </a:ext>
                </a:extLst>
              </a:tr>
              <a:tr h="189189">
                <a:tc>
                  <a:txBody>
                    <a:bodyPr/>
                    <a:lstStyle/>
                    <a:p>
                      <a:pPr algn="l" fontAlgn="b"/>
                      <a:r>
                        <a:rPr lang="en-US" sz="1500" u="none" strike="noStrike" dirty="0">
                          <a:effectLst/>
                        </a:rPr>
                        <a:t>Canterbury Tales, The</a:t>
                      </a:r>
                      <a:endParaRPr lang="en-US" sz="1500" b="0"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Chaucer</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1971351923"/>
                  </a:ext>
                </a:extLst>
              </a:tr>
              <a:tr h="189189">
                <a:tc>
                  <a:txBody>
                    <a:bodyPr/>
                    <a:lstStyle/>
                    <a:p>
                      <a:pPr algn="l" fontAlgn="b"/>
                      <a:r>
                        <a:rPr lang="en-US" sz="1500" u="none" strike="noStrike" dirty="0">
                          <a:effectLst/>
                        </a:rPr>
                        <a:t>Confessions</a:t>
                      </a:r>
                      <a:endParaRPr lang="en-US" sz="1500" b="0"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Augustine</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4276320984"/>
                  </a:ext>
                </a:extLst>
              </a:tr>
              <a:tr h="189189">
                <a:tc>
                  <a:txBody>
                    <a:bodyPr/>
                    <a:lstStyle/>
                    <a:p>
                      <a:pPr algn="l" fontAlgn="b"/>
                      <a:r>
                        <a:rPr lang="en-US" sz="1500" u="none" strike="noStrike">
                          <a:effectLst/>
                        </a:rPr>
                        <a:t>Divine Comedy, The: Book I, "Inferno"</a:t>
                      </a:r>
                      <a:endParaRPr lang="en-US" sz="15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Dante</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3759191486"/>
                  </a:ext>
                </a:extLst>
              </a:tr>
              <a:tr h="189189">
                <a:tc>
                  <a:txBody>
                    <a:bodyPr/>
                    <a:lstStyle/>
                    <a:p>
                      <a:pPr algn="l" fontAlgn="b"/>
                      <a:r>
                        <a:rPr lang="en-US" sz="1500" u="none" strike="noStrike">
                          <a:effectLst/>
                        </a:rPr>
                        <a:t>Ecclesiastical History of the English People</a:t>
                      </a:r>
                      <a:endParaRPr lang="en-US" sz="15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Bede</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562793797"/>
                  </a:ext>
                </a:extLst>
              </a:tr>
              <a:tr h="189189">
                <a:tc>
                  <a:txBody>
                    <a:bodyPr/>
                    <a:lstStyle/>
                    <a:p>
                      <a:pPr algn="l" fontAlgn="b"/>
                      <a:r>
                        <a:rPr lang="en-US" sz="1500" u="none" strike="noStrike">
                          <a:effectLst/>
                        </a:rPr>
                        <a:t>Church History, The</a:t>
                      </a:r>
                      <a:endParaRPr lang="en-US" sz="15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Eusebius</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3953613417"/>
                  </a:ext>
                </a:extLst>
              </a:tr>
              <a:tr h="189189">
                <a:tc>
                  <a:txBody>
                    <a:bodyPr/>
                    <a:lstStyle/>
                    <a:p>
                      <a:pPr algn="l" fontAlgn="b"/>
                      <a:r>
                        <a:rPr lang="en-US" sz="1500" u="none" strike="noStrike" dirty="0">
                          <a:effectLst/>
                        </a:rPr>
                        <a:t>History of the Kings of Britain</a:t>
                      </a:r>
                      <a:endParaRPr lang="en-US" sz="1500" b="0"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Geoffrey of Monmouth</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3591225763"/>
                  </a:ext>
                </a:extLst>
              </a:tr>
              <a:tr h="189189">
                <a:tc>
                  <a:txBody>
                    <a:bodyPr/>
                    <a:lstStyle/>
                    <a:p>
                      <a:pPr algn="l" fontAlgn="b"/>
                      <a:r>
                        <a:rPr lang="en-US" sz="1500" u="none" strike="noStrike" dirty="0">
                          <a:effectLst/>
                        </a:rPr>
                        <a:t>Macbeth</a:t>
                      </a:r>
                      <a:endParaRPr lang="en-US" sz="1500" b="0"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Shakespeare</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4195658656"/>
                  </a:ext>
                </a:extLst>
              </a:tr>
              <a:tr h="230091">
                <a:tc>
                  <a:txBody>
                    <a:bodyPr/>
                    <a:lstStyle/>
                    <a:p>
                      <a:pPr algn="l" fontAlgn="b"/>
                      <a:r>
                        <a:rPr lang="en-US" sz="1500" u="none" strike="noStrike" dirty="0">
                          <a:effectLst/>
                        </a:rPr>
                        <a:t>On the Incarnation of Our Lord</a:t>
                      </a:r>
                      <a:endParaRPr lang="en-US" sz="1500" b="0"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Athanasius</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1685365314"/>
                  </a:ext>
                </a:extLst>
              </a:tr>
              <a:tr h="189189">
                <a:tc>
                  <a:txBody>
                    <a:bodyPr/>
                    <a:lstStyle/>
                    <a:p>
                      <a:pPr algn="l" fontAlgn="b"/>
                      <a:r>
                        <a:rPr lang="en-US" sz="1500" u="none" strike="noStrike">
                          <a:effectLst/>
                        </a:rPr>
                        <a:t>Rule of St Benedict</a:t>
                      </a:r>
                      <a:endParaRPr lang="en-US" sz="15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Fry, translator</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2788483500"/>
                  </a:ext>
                </a:extLst>
              </a:tr>
              <a:tr h="189189">
                <a:tc>
                  <a:txBody>
                    <a:bodyPr/>
                    <a:lstStyle/>
                    <a:p>
                      <a:pPr algn="l" fontAlgn="b"/>
                      <a:r>
                        <a:rPr lang="en-US" sz="1500" u="none" strike="noStrike" dirty="0">
                          <a:effectLst/>
                        </a:rPr>
                        <a:t>Sir Gawain and the Green Knight</a:t>
                      </a:r>
                      <a:endParaRPr lang="en-US" sz="1500" b="0"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Tolkien, translator</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1169529235"/>
                  </a:ext>
                </a:extLst>
              </a:tr>
              <a:tr h="189189">
                <a:tc>
                  <a:txBody>
                    <a:bodyPr/>
                    <a:lstStyle/>
                    <a:p>
                      <a:pPr algn="l" fontAlgn="b"/>
                      <a:r>
                        <a:rPr lang="en-US" sz="1500" u="none" strike="noStrike" dirty="0">
                          <a:effectLst/>
                        </a:rPr>
                        <a:t>Song of Roland, The</a:t>
                      </a:r>
                      <a:endParaRPr lang="en-US" sz="1500" b="0"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Sayers, translator</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412705597"/>
                  </a:ext>
                </a:extLst>
              </a:tr>
              <a:tr h="189189">
                <a:tc>
                  <a:txBody>
                    <a:bodyPr/>
                    <a:lstStyle/>
                    <a:p>
                      <a:pPr algn="l" fontAlgn="b"/>
                      <a:r>
                        <a:rPr lang="en-US" sz="1500" u="none" strike="noStrike" dirty="0">
                          <a:effectLst/>
                        </a:rPr>
                        <a:t>Dragon and the Raven, The</a:t>
                      </a:r>
                      <a:endParaRPr lang="en-US" sz="1500" b="0"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Henty</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865792711"/>
                  </a:ext>
                </a:extLst>
              </a:tr>
              <a:tr h="189189">
                <a:tc>
                  <a:txBody>
                    <a:bodyPr/>
                    <a:lstStyle/>
                    <a:p>
                      <a:pPr algn="l" fontAlgn="b"/>
                      <a:r>
                        <a:rPr lang="en-US" sz="1500" u="none" strike="noStrike" dirty="0">
                          <a:effectLst/>
                        </a:rPr>
                        <a:t>Henry V</a:t>
                      </a:r>
                      <a:endParaRPr lang="en-US" sz="1500" b="0"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Shakespeare</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3382289402"/>
                  </a:ext>
                </a:extLst>
              </a:tr>
              <a:tr h="189189">
                <a:tc>
                  <a:txBody>
                    <a:bodyPr/>
                    <a:lstStyle/>
                    <a:p>
                      <a:pPr algn="l" fontAlgn="b"/>
                      <a:r>
                        <a:rPr lang="en-US" sz="1500" u="none" strike="noStrike" dirty="0">
                          <a:effectLst/>
                        </a:rPr>
                        <a:t>Hobbit, The</a:t>
                      </a:r>
                      <a:endParaRPr lang="en-US" sz="1500" b="0"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Tolkien </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2790702681"/>
                  </a:ext>
                </a:extLst>
              </a:tr>
              <a:tr h="189189">
                <a:tc>
                  <a:txBody>
                    <a:bodyPr/>
                    <a:lstStyle/>
                    <a:p>
                      <a:pPr algn="l" fontAlgn="b"/>
                      <a:r>
                        <a:rPr lang="en-US" sz="1500" u="none" strike="noStrike" dirty="0">
                          <a:effectLst/>
                        </a:rPr>
                        <a:t>King Richard III</a:t>
                      </a:r>
                      <a:endParaRPr lang="en-US" sz="1500" b="0"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Shakespeare</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1494907988"/>
                  </a:ext>
                </a:extLst>
              </a:tr>
              <a:tr h="189189">
                <a:tc>
                  <a:txBody>
                    <a:bodyPr/>
                    <a:lstStyle/>
                    <a:p>
                      <a:pPr algn="l" fontAlgn="b"/>
                      <a:r>
                        <a:rPr lang="en-US" sz="1500" u="none" strike="noStrike">
                          <a:effectLst/>
                        </a:rPr>
                        <a:t>Lord of the Rings, The, Volumes I-III</a:t>
                      </a:r>
                      <a:endParaRPr lang="en-US" sz="15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Tolkien</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222759207"/>
                  </a:ext>
                </a:extLst>
              </a:tr>
              <a:tr h="189189">
                <a:tc>
                  <a:txBody>
                    <a:bodyPr/>
                    <a:lstStyle/>
                    <a:p>
                      <a:pPr algn="l" fontAlgn="b"/>
                      <a:r>
                        <a:rPr lang="en-US" sz="1500" u="none" strike="noStrike">
                          <a:effectLst/>
                        </a:rPr>
                        <a:t>Merry Adventures of Robin Hood, The</a:t>
                      </a:r>
                      <a:endParaRPr lang="en-US" sz="15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Pyle</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1624226247"/>
                  </a:ext>
                </a:extLst>
              </a:tr>
              <a:tr h="189189">
                <a:tc>
                  <a:txBody>
                    <a:bodyPr/>
                    <a:lstStyle/>
                    <a:p>
                      <a:pPr algn="l" fontAlgn="b"/>
                      <a:r>
                        <a:rPr lang="en-US" sz="1500" u="none" strike="noStrike">
                          <a:effectLst/>
                        </a:rPr>
                        <a:t>A Midsummer Night's Dream</a:t>
                      </a:r>
                      <a:endParaRPr lang="en-US" sz="15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Shakespeare</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982719517"/>
                  </a:ext>
                </a:extLst>
              </a:tr>
              <a:tr h="189189">
                <a:tc>
                  <a:txBody>
                    <a:bodyPr/>
                    <a:lstStyle/>
                    <a:p>
                      <a:pPr algn="l" fontAlgn="b"/>
                      <a:r>
                        <a:rPr lang="en-US" sz="1500" u="none" strike="noStrike">
                          <a:effectLst/>
                        </a:rPr>
                        <a:t>Nine Tailors, The</a:t>
                      </a:r>
                      <a:endParaRPr lang="en-US" sz="1500" b="0" i="0" u="none" strike="noStrike">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Sayers </a:t>
                      </a:r>
                      <a:endParaRPr lang="en-US" sz="1500" b="0" i="0" u="none" strike="noStrike" dirty="0">
                        <a:solidFill>
                          <a:srgbClr val="000000"/>
                        </a:solidFill>
                        <a:effectLst/>
                        <a:latin typeface="Calibri" panose="020F0502020204030204" pitchFamily="34" charset="0"/>
                      </a:endParaRPr>
                    </a:p>
                  </a:txBody>
                  <a:tcPr marL="9459" marR="9459" marT="9459" marB="0" anchor="b"/>
                </a:tc>
                <a:extLst>
                  <a:ext uri="{0D108BD9-81ED-4DB2-BD59-A6C34878D82A}">
                    <a16:rowId xmlns:a16="http://schemas.microsoft.com/office/drawing/2014/main" val="2340940645"/>
                  </a:ext>
                </a:extLst>
              </a:tr>
              <a:tr h="189189">
                <a:tc>
                  <a:txBody>
                    <a:bodyPr/>
                    <a:lstStyle/>
                    <a:p>
                      <a:pPr algn="l" fontAlgn="b"/>
                      <a:r>
                        <a:rPr lang="en-US" sz="1500" u="none" strike="noStrike" dirty="0">
                          <a:effectLst/>
                        </a:rPr>
                        <a:t>Winning His Spurs: A Story of the Crusades</a:t>
                      </a:r>
                      <a:endParaRPr lang="en-US" sz="1500" b="0" i="0" u="none" strike="noStrike" dirty="0">
                        <a:solidFill>
                          <a:srgbClr val="000000"/>
                        </a:solidFill>
                        <a:effectLst/>
                        <a:latin typeface="Calibri" panose="020F0502020204030204" pitchFamily="34" charset="0"/>
                      </a:endParaRPr>
                    </a:p>
                  </a:txBody>
                  <a:tcPr marL="9459" marR="9459" marT="9459" marB="0" anchor="b"/>
                </a:tc>
                <a:tc>
                  <a:txBody>
                    <a:bodyPr/>
                    <a:lstStyle/>
                    <a:p>
                      <a:pPr algn="l" fontAlgn="b"/>
                      <a:r>
                        <a:rPr lang="en-US" sz="1500" u="none" strike="noStrike" dirty="0">
                          <a:effectLst/>
                        </a:rPr>
                        <a:t>Henty</a:t>
                      </a:r>
                    </a:p>
                  </a:txBody>
                  <a:tcPr marL="9459" marR="9459" marT="9459" marB="0" anchor="b"/>
                </a:tc>
                <a:extLst>
                  <a:ext uri="{0D108BD9-81ED-4DB2-BD59-A6C34878D82A}">
                    <a16:rowId xmlns:a16="http://schemas.microsoft.com/office/drawing/2014/main" val="1376822963"/>
                  </a:ext>
                </a:extLst>
              </a:tr>
            </a:tbl>
          </a:graphicData>
        </a:graphic>
      </p:graphicFrame>
      <p:sp>
        <p:nvSpPr>
          <p:cNvPr id="14" name="TextBox 13">
            <a:extLst>
              <a:ext uri="{FF2B5EF4-FFF2-40B4-BE49-F238E27FC236}">
                <a16:creationId xmlns:a16="http://schemas.microsoft.com/office/drawing/2014/main" id="{809D4373-BA89-4E78-B7FB-81A369C88359}"/>
              </a:ext>
            </a:extLst>
          </p:cNvPr>
          <p:cNvSpPr txBox="1"/>
          <p:nvPr/>
        </p:nvSpPr>
        <p:spPr>
          <a:xfrm>
            <a:off x="1697112" y="1092306"/>
            <a:ext cx="2065887" cy="369332"/>
          </a:xfrm>
          <a:prstGeom prst="rect">
            <a:avLst/>
          </a:prstGeom>
          <a:noFill/>
        </p:spPr>
        <p:txBody>
          <a:bodyPr wrap="none" rtlCol="0">
            <a:spAutoFit/>
          </a:bodyPr>
          <a:lstStyle/>
          <a:p>
            <a:r>
              <a:rPr lang="en-US" b="1" dirty="0"/>
              <a:t>Omnibus I (grade 7)</a:t>
            </a:r>
          </a:p>
        </p:txBody>
      </p:sp>
      <p:sp>
        <p:nvSpPr>
          <p:cNvPr id="15" name="TextBox 14">
            <a:extLst>
              <a:ext uri="{FF2B5EF4-FFF2-40B4-BE49-F238E27FC236}">
                <a16:creationId xmlns:a16="http://schemas.microsoft.com/office/drawing/2014/main" id="{BCC2EE64-7E8A-4B52-B5B7-1C5B554A19D4}"/>
              </a:ext>
            </a:extLst>
          </p:cNvPr>
          <p:cNvSpPr txBox="1"/>
          <p:nvPr/>
        </p:nvSpPr>
        <p:spPr>
          <a:xfrm>
            <a:off x="7679905" y="832402"/>
            <a:ext cx="2126801" cy="369332"/>
          </a:xfrm>
          <a:prstGeom prst="rect">
            <a:avLst/>
          </a:prstGeom>
          <a:noFill/>
        </p:spPr>
        <p:txBody>
          <a:bodyPr wrap="none" rtlCol="0">
            <a:spAutoFit/>
          </a:bodyPr>
          <a:lstStyle/>
          <a:p>
            <a:r>
              <a:rPr lang="en-US" b="1" dirty="0"/>
              <a:t>Omnibus II (grade 8)</a:t>
            </a:r>
          </a:p>
        </p:txBody>
      </p:sp>
    </p:spTree>
    <p:extLst>
      <p:ext uri="{BB962C8B-B14F-4D97-AF65-F5344CB8AC3E}">
        <p14:creationId xmlns:p14="http://schemas.microsoft.com/office/powerpoint/2010/main" val="125643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1ECEEC97-F1EA-4AFE-8E24-BE0E6D12D574}"/>
              </a:ext>
            </a:extLst>
          </p:cNvPr>
          <p:cNvGraphicFramePr>
            <a:graphicFrameLocks noGrp="1"/>
          </p:cNvGraphicFramePr>
          <p:nvPr>
            <p:extLst>
              <p:ext uri="{D42A27DB-BD31-4B8C-83A1-F6EECF244321}">
                <p14:modId xmlns:p14="http://schemas.microsoft.com/office/powerpoint/2010/main" val="2711217682"/>
              </p:ext>
            </p:extLst>
          </p:nvPr>
        </p:nvGraphicFramePr>
        <p:xfrm>
          <a:off x="482181" y="1404908"/>
          <a:ext cx="6355829" cy="4943379"/>
        </p:xfrm>
        <a:graphic>
          <a:graphicData uri="http://schemas.openxmlformats.org/drawingml/2006/table">
            <a:tbl>
              <a:tblPr>
                <a:tableStyleId>{5C22544A-7EE6-4342-B048-85BDC9FD1C3A}</a:tableStyleId>
              </a:tblPr>
              <a:tblGrid>
                <a:gridCol w="3620738">
                  <a:extLst>
                    <a:ext uri="{9D8B030D-6E8A-4147-A177-3AD203B41FA5}">
                      <a16:colId xmlns:a16="http://schemas.microsoft.com/office/drawing/2014/main" val="4086298607"/>
                    </a:ext>
                  </a:extLst>
                </a:gridCol>
                <a:gridCol w="2735091">
                  <a:extLst>
                    <a:ext uri="{9D8B030D-6E8A-4147-A177-3AD203B41FA5}">
                      <a16:colId xmlns:a16="http://schemas.microsoft.com/office/drawing/2014/main" val="249092567"/>
                    </a:ext>
                  </a:extLst>
                </a:gridCol>
              </a:tblGrid>
              <a:tr h="213393">
                <a:tc>
                  <a:txBody>
                    <a:bodyPr/>
                    <a:lstStyle/>
                    <a:p>
                      <a:pPr algn="l" fontAlgn="b"/>
                      <a:r>
                        <a:rPr lang="en-US" sz="1500" u="none" strike="noStrike" dirty="0">
                          <a:effectLst/>
                        </a:rPr>
                        <a:t>Nineteen Eighty-Four (1984)</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Orwell</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3582925783"/>
                  </a:ext>
                </a:extLst>
              </a:tr>
              <a:tr h="213393">
                <a:tc>
                  <a:txBody>
                    <a:bodyPr/>
                    <a:lstStyle/>
                    <a:p>
                      <a:pPr algn="l" fontAlgn="b"/>
                      <a:r>
                        <a:rPr lang="en-US" sz="1500" u="none" strike="noStrike" dirty="0">
                          <a:effectLst/>
                        </a:rPr>
                        <a:t>Abraham Lincoln: Speeches and Writings</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Fehrenbacher, editor</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1720873581"/>
                  </a:ext>
                </a:extLst>
              </a:tr>
              <a:tr h="213393">
                <a:tc>
                  <a:txBody>
                    <a:bodyPr/>
                    <a:lstStyle/>
                    <a:p>
                      <a:pPr algn="l" fontAlgn="b"/>
                      <a:r>
                        <a:rPr lang="en-US" sz="1500" u="none" strike="noStrike" dirty="0">
                          <a:effectLst/>
                        </a:rPr>
                        <a:t>Anti-Federalist Papers, The</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Ketcham, compiler</a:t>
                      </a:r>
                    </a:p>
                  </a:txBody>
                  <a:tcPr marL="6799" marR="6799" marT="6799" marB="0" anchor="b"/>
                </a:tc>
                <a:extLst>
                  <a:ext uri="{0D108BD9-81ED-4DB2-BD59-A6C34878D82A}">
                    <a16:rowId xmlns:a16="http://schemas.microsoft.com/office/drawing/2014/main" val="4059496790"/>
                  </a:ext>
                </a:extLst>
              </a:tr>
              <a:tr h="213393">
                <a:tc>
                  <a:txBody>
                    <a:bodyPr/>
                    <a:lstStyle/>
                    <a:p>
                      <a:pPr algn="l" fontAlgn="b"/>
                      <a:r>
                        <a:rPr lang="en-US" sz="1500" b="0" i="0" u="none" strike="noStrike" dirty="0">
                          <a:solidFill>
                            <a:srgbClr val="C00000"/>
                          </a:solidFill>
                          <a:effectLst/>
                          <a:latin typeface="Calibri" panose="020F0502020204030204" pitchFamily="34" charset="0"/>
                        </a:rPr>
                        <a:t>Bible, The</a:t>
                      </a:r>
                    </a:p>
                  </a:txBody>
                  <a:tcPr marL="6799" marR="6799" marT="6799" marB="0" anchor="b"/>
                </a:tc>
                <a:tc>
                  <a:txBody>
                    <a:bodyPr/>
                    <a:lstStyle/>
                    <a:p>
                      <a:pPr algn="l" fontAlgn="b"/>
                      <a:r>
                        <a:rPr lang="en-US" sz="1500" b="0" i="0" u="none" strike="noStrike" dirty="0">
                          <a:solidFill>
                            <a:srgbClr val="C00000"/>
                          </a:solidFill>
                          <a:effectLst/>
                          <a:latin typeface="Calibri" panose="020F0502020204030204" pitchFamily="34" charset="0"/>
                        </a:rPr>
                        <a:t>God</a:t>
                      </a:r>
                    </a:p>
                  </a:txBody>
                  <a:tcPr marL="6799" marR="6799" marT="6799" marB="0" anchor="b"/>
                </a:tc>
                <a:extLst>
                  <a:ext uri="{0D108BD9-81ED-4DB2-BD59-A6C34878D82A}">
                    <a16:rowId xmlns:a16="http://schemas.microsoft.com/office/drawing/2014/main" val="2502720462"/>
                  </a:ext>
                </a:extLst>
              </a:tr>
              <a:tr h="213393">
                <a:tc>
                  <a:txBody>
                    <a:bodyPr/>
                    <a:lstStyle/>
                    <a:p>
                      <a:pPr algn="l" fontAlgn="b"/>
                      <a:r>
                        <a:rPr lang="en-US" sz="1500" u="none" strike="noStrike" dirty="0">
                          <a:effectLst/>
                        </a:rPr>
                        <a:t>Communist Manifesto, The</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Marx and Engels</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1142060667"/>
                  </a:ext>
                </a:extLst>
              </a:tr>
              <a:tr h="213393">
                <a:tc>
                  <a:txBody>
                    <a:bodyPr/>
                    <a:lstStyle/>
                    <a:p>
                      <a:pPr algn="l" fontAlgn="b"/>
                      <a:r>
                        <a:rPr lang="en-US" sz="1500" u="none" strike="noStrike" dirty="0">
                          <a:effectLst/>
                        </a:rPr>
                        <a:t>Federalist Papers, The</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a:effectLst/>
                        </a:rPr>
                        <a:t>Hamilton, Madison and Jay</a:t>
                      </a:r>
                      <a:endParaRPr lang="en-US" sz="1500" b="0" i="0" u="none" strike="noStrike">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3792547300"/>
                  </a:ext>
                </a:extLst>
              </a:tr>
              <a:tr h="213393">
                <a:tc>
                  <a:txBody>
                    <a:bodyPr/>
                    <a:lstStyle/>
                    <a:p>
                      <a:pPr algn="l" fontAlgn="b"/>
                      <a:r>
                        <a:rPr lang="en-US" sz="1500" u="none" strike="noStrike" dirty="0">
                          <a:effectLst/>
                        </a:rPr>
                        <a:t>Great Gatsby, The</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Fitzgerald</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3079378722"/>
                  </a:ext>
                </a:extLst>
              </a:tr>
              <a:tr h="213393">
                <a:tc>
                  <a:txBody>
                    <a:bodyPr/>
                    <a:lstStyle/>
                    <a:p>
                      <a:pPr algn="l" fontAlgn="b"/>
                      <a:r>
                        <a:rPr lang="en-US" sz="1500" u="none" strike="noStrike" dirty="0">
                          <a:effectLst/>
                        </a:rPr>
                        <a:t>Mein Kampf</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Hitler</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2277747245"/>
                  </a:ext>
                </a:extLst>
              </a:tr>
              <a:tr h="213393">
                <a:tc>
                  <a:txBody>
                    <a:bodyPr/>
                    <a:lstStyle/>
                    <a:p>
                      <a:pPr algn="l" fontAlgn="b"/>
                      <a:r>
                        <a:rPr lang="en-US" sz="1500" u="none" strike="noStrike">
                          <a:effectLst/>
                        </a:rPr>
                        <a:t>Of Plymouth Plantation</a:t>
                      </a:r>
                      <a:endParaRPr lang="en-US" sz="1500" b="0" i="0" u="none" strike="noStrike">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Bradford</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3250250603"/>
                  </a:ext>
                </a:extLst>
              </a:tr>
              <a:tr h="213393">
                <a:tc>
                  <a:txBody>
                    <a:bodyPr/>
                    <a:lstStyle/>
                    <a:p>
                      <a:pPr algn="l" fontAlgn="b"/>
                      <a:r>
                        <a:rPr lang="en-US" sz="1500" u="none" strike="noStrike" dirty="0">
                          <a:effectLst/>
                        </a:rPr>
                        <a:t>Pilgrim's Progress, The</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Bunyan</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1975414685"/>
                  </a:ext>
                </a:extLst>
              </a:tr>
              <a:tr h="213393">
                <a:tc>
                  <a:txBody>
                    <a:bodyPr/>
                    <a:lstStyle/>
                    <a:p>
                      <a:pPr algn="l" fontAlgn="b"/>
                      <a:r>
                        <a:rPr lang="en-US" sz="1500" u="none" strike="noStrike" dirty="0">
                          <a:effectLst/>
                        </a:rPr>
                        <a:t>Reflections on the Revolution in France</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Burke</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1956668242"/>
                  </a:ext>
                </a:extLst>
              </a:tr>
              <a:tr h="213393">
                <a:tc>
                  <a:txBody>
                    <a:bodyPr/>
                    <a:lstStyle/>
                    <a:p>
                      <a:pPr algn="l" fontAlgn="b"/>
                      <a:r>
                        <a:rPr lang="en-US" sz="1500" u="none" strike="noStrike">
                          <a:effectLst/>
                        </a:rPr>
                        <a:t>Social Contract, The</a:t>
                      </a:r>
                      <a:endParaRPr lang="en-US" sz="1500" b="0" i="0" u="none" strike="noStrike">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Rousseau</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2065260077"/>
                  </a:ext>
                </a:extLst>
              </a:tr>
              <a:tr h="213393">
                <a:tc>
                  <a:txBody>
                    <a:bodyPr/>
                    <a:lstStyle/>
                    <a:p>
                      <a:pPr algn="l" fontAlgn="b"/>
                      <a:r>
                        <a:rPr lang="en-US" sz="1500" u="none" strike="noStrike" dirty="0">
                          <a:effectLst/>
                        </a:rPr>
                        <a:t>Tale of Two Cities</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Dickens</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714090825"/>
                  </a:ext>
                </a:extLst>
              </a:tr>
              <a:tr h="213393">
                <a:tc>
                  <a:txBody>
                    <a:bodyPr/>
                    <a:lstStyle/>
                    <a:p>
                      <a:pPr algn="l" fontAlgn="b"/>
                      <a:r>
                        <a:rPr lang="en-US" sz="1500" u="none" strike="noStrike" dirty="0">
                          <a:effectLst/>
                        </a:rPr>
                        <a:t>Uncle Tom's Cabin</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Stowe</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2150121904"/>
                  </a:ext>
                </a:extLst>
              </a:tr>
              <a:tr h="213393">
                <a:tc>
                  <a:txBody>
                    <a:bodyPr/>
                    <a:lstStyle/>
                    <a:p>
                      <a:pPr algn="l" fontAlgn="b"/>
                      <a:r>
                        <a:rPr lang="en-US" sz="1500" u="none" strike="noStrike">
                          <a:effectLst/>
                        </a:rPr>
                        <a:t>Constitution of the United States, The</a:t>
                      </a:r>
                      <a:endParaRPr lang="en-US" sz="1500" b="0" i="0" u="none" strike="noStrike">
                        <a:solidFill>
                          <a:srgbClr val="000000"/>
                        </a:solidFill>
                        <a:effectLst/>
                        <a:latin typeface="Calibri" panose="020F0502020204030204" pitchFamily="34" charset="0"/>
                      </a:endParaRPr>
                    </a:p>
                  </a:txBody>
                  <a:tcPr marL="6799" marR="6799" marT="6799" marB="0" anchor="b"/>
                </a:tc>
                <a:tc>
                  <a:txBody>
                    <a:bodyPr/>
                    <a:lstStyle/>
                    <a:p>
                      <a:pPr algn="l" fontAlgn="b"/>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2324979979"/>
                  </a:ext>
                </a:extLst>
              </a:tr>
              <a:tr h="213393">
                <a:tc>
                  <a:txBody>
                    <a:bodyPr/>
                    <a:lstStyle/>
                    <a:p>
                      <a:pPr algn="l" fontAlgn="b"/>
                      <a:r>
                        <a:rPr lang="en-US" sz="1500" u="none" strike="noStrike">
                          <a:effectLst/>
                        </a:rPr>
                        <a:t>Declaration of Independence, The</a:t>
                      </a:r>
                      <a:endParaRPr lang="en-US" sz="1500" b="0" i="0" u="none" strike="noStrike">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Jefferson</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1367931191"/>
                  </a:ext>
                </a:extLst>
              </a:tr>
              <a:tr h="213393">
                <a:tc>
                  <a:txBody>
                    <a:bodyPr/>
                    <a:lstStyle/>
                    <a:p>
                      <a:pPr algn="l" fontAlgn="b"/>
                      <a:r>
                        <a:rPr lang="en-US" sz="1500" u="none" strike="noStrike" dirty="0">
                          <a:effectLst/>
                        </a:rPr>
                        <a:t>Articles of Confederation</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2919468579"/>
                  </a:ext>
                </a:extLst>
              </a:tr>
              <a:tr h="213393">
                <a:tc>
                  <a:txBody>
                    <a:bodyPr/>
                    <a:lstStyle/>
                    <a:p>
                      <a:pPr algn="l" fontAlgn="b"/>
                      <a:r>
                        <a:rPr lang="en-US" sz="1500" u="none" strike="noStrike">
                          <a:effectLst/>
                        </a:rPr>
                        <a:t>Treaty of Versailles, The</a:t>
                      </a:r>
                      <a:endParaRPr lang="en-US" sz="1500" b="0" i="0" u="none" strike="noStrike">
                        <a:solidFill>
                          <a:srgbClr val="000000"/>
                        </a:solidFill>
                        <a:effectLst/>
                        <a:latin typeface="Calibri" panose="020F0502020204030204" pitchFamily="34" charset="0"/>
                      </a:endParaRPr>
                    </a:p>
                  </a:txBody>
                  <a:tcPr marL="6799" marR="6799" marT="6799" marB="0" anchor="b"/>
                </a:tc>
                <a:tc>
                  <a:txBody>
                    <a:bodyPr/>
                    <a:lstStyle/>
                    <a:p>
                      <a:pPr algn="l" fontAlgn="b"/>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4022784107"/>
                  </a:ext>
                </a:extLst>
              </a:tr>
              <a:tr h="213393">
                <a:tc>
                  <a:txBody>
                    <a:bodyPr/>
                    <a:lstStyle/>
                    <a:p>
                      <a:pPr algn="l" fontAlgn="b"/>
                      <a:r>
                        <a:rPr lang="en-US" sz="1500" u="none" strike="noStrike">
                          <a:effectLst/>
                        </a:rPr>
                        <a:t>Pit and the Pendulum, The</a:t>
                      </a:r>
                      <a:endParaRPr lang="en-US" sz="1500" b="0" i="0" u="none" strike="noStrike">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Poe</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518640068"/>
                  </a:ext>
                </a:extLst>
              </a:tr>
              <a:tr h="213393">
                <a:tc>
                  <a:txBody>
                    <a:bodyPr/>
                    <a:lstStyle/>
                    <a:p>
                      <a:pPr algn="l" fontAlgn="b"/>
                      <a:r>
                        <a:rPr lang="en-US" sz="1500" u="none" strike="noStrike" dirty="0">
                          <a:effectLst/>
                        </a:rPr>
                        <a:t>Adventures of Tom Sawyer, The</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Twain</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1562989946"/>
                  </a:ext>
                </a:extLst>
              </a:tr>
              <a:tr h="213393">
                <a:tc>
                  <a:txBody>
                    <a:bodyPr/>
                    <a:lstStyle/>
                    <a:p>
                      <a:pPr algn="l" fontAlgn="b"/>
                      <a:r>
                        <a:rPr lang="en-US" sz="1500" u="none" strike="noStrike" dirty="0">
                          <a:effectLst/>
                        </a:rPr>
                        <a:t>Animal Farm</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Orwell</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2036910298"/>
                  </a:ext>
                </a:extLst>
              </a:tr>
            </a:tbl>
          </a:graphicData>
        </a:graphic>
      </p:graphicFrame>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B54CDC8C-6112-4190-B3A6-EAEDA7A9283B}"/>
              </a:ext>
            </a:extLst>
          </p:cNvPr>
          <p:cNvGraphicFramePr>
            <a:graphicFrameLocks noGrp="1"/>
          </p:cNvGraphicFramePr>
          <p:nvPr>
            <p:extLst>
              <p:ext uri="{D42A27DB-BD31-4B8C-83A1-F6EECF244321}">
                <p14:modId xmlns:p14="http://schemas.microsoft.com/office/powerpoint/2010/main" val="1799970740"/>
              </p:ext>
            </p:extLst>
          </p:nvPr>
        </p:nvGraphicFramePr>
        <p:xfrm>
          <a:off x="6358328" y="3077173"/>
          <a:ext cx="5079166" cy="3060187"/>
        </p:xfrm>
        <a:graphic>
          <a:graphicData uri="http://schemas.openxmlformats.org/drawingml/2006/table">
            <a:tbl>
              <a:tblPr>
                <a:tableStyleId>{5C22544A-7EE6-4342-B048-85BDC9FD1C3A}</a:tableStyleId>
              </a:tblPr>
              <a:tblGrid>
                <a:gridCol w="3625119">
                  <a:extLst>
                    <a:ext uri="{9D8B030D-6E8A-4147-A177-3AD203B41FA5}">
                      <a16:colId xmlns:a16="http://schemas.microsoft.com/office/drawing/2014/main" val="4086298607"/>
                    </a:ext>
                  </a:extLst>
                </a:gridCol>
                <a:gridCol w="1454047">
                  <a:extLst>
                    <a:ext uri="{9D8B030D-6E8A-4147-A177-3AD203B41FA5}">
                      <a16:colId xmlns:a16="http://schemas.microsoft.com/office/drawing/2014/main" val="249092567"/>
                    </a:ext>
                  </a:extLst>
                </a:gridCol>
              </a:tblGrid>
              <a:tr h="213393">
                <a:tc>
                  <a:txBody>
                    <a:bodyPr/>
                    <a:lstStyle/>
                    <a:p>
                      <a:pPr algn="l" fontAlgn="b"/>
                      <a:r>
                        <a:rPr lang="en-US" sz="1500" u="none" strike="noStrike">
                          <a:effectLst/>
                        </a:rPr>
                        <a:t>Autobiography of Charles G. Finney, The</a:t>
                      </a:r>
                      <a:endParaRPr lang="en-US" sz="1500" b="0" i="0" u="none" strike="noStrike">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Finney</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3174710181"/>
                  </a:ext>
                </a:extLst>
              </a:tr>
              <a:tr h="213393">
                <a:tc>
                  <a:txBody>
                    <a:bodyPr/>
                    <a:lstStyle/>
                    <a:p>
                      <a:pPr algn="l" fontAlgn="b"/>
                      <a:r>
                        <a:rPr lang="en-US" sz="1500" u="none" strike="noStrike" dirty="0">
                          <a:effectLst/>
                        </a:rPr>
                        <a:t>Benjamin Franklin: Autobiography &amp;…</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Franklin</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2234100529"/>
                  </a:ext>
                </a:extLst>
              </a:tr>
              <a:tr h="213393">
                <a:tc>
                  <a:txBody>
                    <a:bodyPr/>
                    <a:lstStyle/>
                    <a:p>
                      <a:pPr algn="l" fontAlgn="b"/>
                      <a:r>
                        <a:rPr lang="en-US" sz="1500" u="none" strike="noStrike" dirty="0">
                          <a:effectLst/>
                        </a:rPr>
                        <a:t>Christianity and Liberalism</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Machen</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2107354262"/>
                  </a:ext>
                </a:extLst>
              </a:tr>
              <a:tr h="213393">
                <a:tc>
                  <a:txBody>
                    <a:bodyPr/>
                    <a:lstStyle/>
                    <a:p>
                      <a:pPr algn="l" fontAlgn="b"/>
                      <a:r>
                        <a:rPr lang="en-US" sz="1500" u="none" strike="noStrike" dirty="0">
                          <a:effectLst/>
                        </a:rPr>
                        <a:t>Death of a Salesman</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Miller</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3993426421"/>
                  </a:ext>
                </a:extLst>
              </a:tr>
              <a:tr h="213393">
                <a:tc>
                  <a:txBody>
                    <a:bodyPr/>
                    <a:lstStyle/>
                    <a:p>
                      <a:pPr algn="l" fontAlgn="b"/>
                      <a:r>
                        <a:rPr lang="en-US" sz="1500" u="none" strike="noStrike" dirty="0">
                          <a:effectLst/>
                        </a:rPr>
                        <a:t>Frankenstein</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Shelley</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1294816792"/>
                  </a:ext>
                </a:extLst>
              </a:tr>
              <a:tr h="213393">
                <a:tc>
                  <a:txBody>
                    <a:bodyPr/>
                    <a:lstStyle/>
                    <a:p>
                      <a:pPr algn="l" fontAlgn="b"/>
                      <a:r>
                        <a:rPr lang="en-US" sz="1500" u="none" strike="noStrike" dirty="0">
                          <a:effectLst/>
                        </a:rPr>
                        <a:t>Gulliver's Travels</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Swift</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2897285168"/>
                  </a:ext>
                </a:extLst>
              </a:tr>
              <a:tr h="213393">
                <a:tc>
                  <a:txBody>
                    <a:bodyPr/>
                    <a:lstStyle/>
                    <a:p>
                      <a:pPr algn="l" fontAlgn="b"/>
                      <a:r>
                        <a:rPr lang="en-US" sz="1500" u="none" strike="noStrike" dirty="0">
                          <a:effectLst/>
                        </a:rPr>
                        <a:t>How Should We Then Live?</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Schaeffer</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2749098544"/>
                  </a:ext>
                </a:extLst>
              </a:tr>
              <a:tr h="213393">
                <a:tc>
                  <a:txBody>
                    <a:bodyPr/>
                    <a:lstStyle/>
                    <a:p>
                      <a:pPr algn="l" fontAlgn="b"/>
                      <a:r>
                        <a:rPr lang="en-US" sz="1500" u="none" strike="noStrike" dirty="0">
                          <a:effectLst/>
                        </a:rPr>
                        <a:t>Killer Angels, The</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Shaara</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1559826255"/>
                  </a:ext>
                </a:extLst>
              </a:tr>
              <a:tr h="213393">
                <a:tc>
                  <a:txBody>
                    <a:bodyPr/>
                    <a:lstStyle/>
                    <a:p>
                      <a:pPr algn="l" fontAlgn="b"/>
                      <a:r>
                        <a:rPr lang="en-US" sz="1500" u="none" strike="noStrike" dirty="0">
                          <a:effectLst/>
                        </a:rPr>
                        <a:t>Little Women</a:t>
                      </a:r>
                      <a:endParaRPr lang="en-US" sz="1500" b="0" i="0" u="none" strike="noStrike" dirty="0">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Alcott</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376575046"/>
                  </a:ext>
                </a:extLst>
              </a:tr>
              <a:tr h="213393">
                <a:tc>
                  <a:txBody>
                    <a:bodyPr/>
                    <a:lstStyle/>
                    <a:p>
                      <a:pPr algn="l" fontAlgn="b"/>
                      <a:r>
                        <a:rPr lang="en-US" sz="1500" u="none" strike="noStrike">
                          <a:effectLst/>
                        </a:rPr>
                        <a:t>Foxe's Book of Martyrs, The [New]</a:t>
                      </a:r>
                      <a:endParaRPr lang="en-US" sz="1500" b="0" i="0" u="none" strike="noStrike">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Foxe</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2717707758"/>
                  </a:ext>
                </a:extLst>
              </a:tr>
              <a:tr h="213393">
                <a:tc>
                  <a:txBody>
                    <a:bodyPr/>
                    <a:lstStyle/>
                    <a:p>
                      <a:pPr algn="l" fontAlgn="b"/>
                      <a:r>
                        <a:rPr lang="en-US" sz="1500" u="none" strike="noStrike">
                          <a:effectLst/>
                        </a:rPr>
                        <a:t>Old Man and the Sea</a:t>
                      </a:r>
                      <a:endParaRPr lang="en-US" sz="1500" b="0" i="0" u="none" strike="noStrike">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Hemingway</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1315622743"/>
                  </a:ext>
                </a:extLst>
              </a:tr>
              <a:tr h="213393">
                <a:tc>
                  <a:txBody>
                    <a:bodyPr/>
                    <a:lstStyle/>
                    <a:p>
                      <a:pPr algn="l" fontAlgn="b"/>
                      <a:r>
                        <a:rPr lang="en-US" sz="1500" u="none" strike="noStrike">
                          <a:effectLst/>
                        </a:rPr>
                        <a:t>Postmodern Times</a:t>
                      </a:r>
                      <a:endParaRPr lang="en-US" sz="1500" b="0" i="0" u="none" strike="noStrike">
                        <a:solidFill>
                          <a:srgbClr val="000000"/>
                        </a:solidFill>
                        <a:effectLst/>
                        <a:latin typeface="Calibri" panose="020F0502020204030204" pitchFamily="34" charset="0"/>
                      </a:endParaRPr>
                    </a:p>
                  </a:txBody>
                  <a:tcPr marL="6799" marR="6799" marT="6799" marB="0" anchor="b"/>
                </a:tc>
                <a:tc>
                  <a:txBody>
                    <a:bodyPr/>
                    <a:lstStyle/>
                    <a:p>
                      <a:pPr algn="l" fontAlgn="b"/>
                      <a:r>
                        <a:rPr lang="en-US" sz="1500" u="none" strike="noStrike" dirty="0">
                          <a:effectLst/>
                        </a:rPr>
                        <a:t>Veith</a:t>
                      </a:r>
                      <a:endParaRPr lang="en-US" sz="1500" b="0" i="0" u="none" strike="noStrike" dirty="0">
                        <a:solidFill>
                          <a:srgbClr val="000000"/>
                        </a:solidFill>
                        <a:effectLst/>
                        <a:latin typeface="Calibri" panose="020F0502020204030204" pitchFamily="34" charset="0"/>
                      </a:endParaRPr>
                    </a:p>
                  </a:txBody>
                  <a:tcPr marL="6799" marR="6799" marT="6799" marB="0" anchor="b"/>
                </a:tc>
                <a:extLst>
                  <a:ext uri="{0D108BD9-81ED-4DB2-BD59-A6C34878D82A}">
                    <a16:rowId xmlns:a16="http://schemas.microsoft.com/office/drawing/2014/main" val="1670570668"/>
                  </a:ext>
                </a:extLst>
              </a:tr>
              <a:tr h="213393">
                <a:tc>
                  <a:txBody>
                    <a:bodyPr/>
                    <a:lstStyle/>
                    <a:p>
                      <a:pPr algn="l" fontAlgn="b"/>
                      <a:r>
                        <a:rPr lang="en-US" sz="1500" b="0" i="0" u="none" strike="noStrike" dirty="0">
                          <a:solidFill>
                            <a:srgbClr val="000000"/>
                          </a:solidFill>
                          <a:effectLst/>
                          <a:latin typeface="Calibri" panose="020F0502020204030204" pitchFamily="34" charset="0"/>
                        </a:rPr>
                        <a:t>Pride and Prejudice</a:t>
                      </a:r>
                    </a:p>
                  </a:txBody>
                  <a:tcPr marL="6799" marR="6799" marT="6799" marB="0" anchor="b"/>
                </a:tc>
                <a:tc>
                  <a:txBody>
                    <a:bodyPr/>
                    <a:lstStyle/>
                    <a:p>
                      <a:pPr algn="l" fontAlgn="b"/>
                      <a:r>
                        <a:rPr lang="en-US" sz="1500" b="0" i="0" u="none" strike="noStrike" dirty="0">
                          <a:solidFill>
                            <a:srgbClr val="000000"/>
                          </a:solidFill>
                          <a:effectLst/>
                          <a:latin typeface="Calibri" panose="020F0502020204030204" pitchFamily="34" charset="0"/>
                        </a:rPr>
                        <a:t>Austen</a:t>
                      </a:r>
                    </a:p>
                  </a:txBody>
                  <a:tcPr marL="6799" marR="6799" marT="6799" marB="0" anchor="b"/>
                </a:tc>
                <a:extLst>
                  <a:ext uri="{0D108BD9-81ED-4DB2-BD59-A6C34878D82A}">
                    <a16:rowId xmlns:a16="http://schemas.microsoft.com/office/drawing/2014/main" val="1638014214"/>
                  </a:ext>
                </a:extLst>
              </a:tr>
            </a:tbl>
          </a:graphicData>
        </a:graphic>
      </p:graphicFrame>
      <p:sp>
        <p:nvSpPr>
          <p:cNvPr id="5" name="TextBox 4">
            <a:extLst>
              <a:ext uri="{FF2B5EF4-FFF2-40B4-BE49-F238E27FC236}">
                <a16:creationId xmlns:a16="http://schemas.microsoft.com/office/drawing/2014/main" id="{1AD903EE-0645-4DEF-BE28-A5CC9ACD2004}"/>
              </a:ext>
            </a:extLst>
          </p:cNvPr>
          <p:cNvSpPr txBox="1"/>
          <p:nvPr/>
        </p:nvSpPr>
        <p:spPr>
          <a:xfrm>
            <a:off x="2103564" y="921013"/>
            <a:ext cx="2187715" cy="369332"/>
          </a:xfrm>
          <a:prstGeom prst="rect">
            <a:avLst/>
          </a:prstGeom>
          <a:noFill/>
        </p:spPr>
        <p:txBody>
          <a:bodyPr wrap="none" rtlCol="0">
            <a:spAutoFit/>
          </a:bodyPr>
          <a:lstStyle/>
          <a:p>
            <a:r>
              <a:rPr lang="en-US" b="1" dirty="0"/>
              <a:t>Omnibus III (grade 9)</a:t>
            </a:r>
          </a:p>
        </p:txBody>
      </p:sp>
    </p:spTree>
    <p:extLst>
      <p:ext uri="{BB962C8B-B14F-4D97-AF65-F5344CB8AC3E}">
        <p14:creationId xmlns:p14="http://schemas.microsoft.com/office/powerpoint/2010/main" val="3113311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6F72320A-3736-4580-AF8C-4C0AAE3C174B}"/>
              </a:ext>
            </a:extLst>
          </p:cNvPr>
          <p:cNvGraphicFramePr>
            <a:graphicFrameLocks noGrp="1"/>
          </p:cNvGraphicFramePr>
          <p:nvPr>
            <p:extLst>
              <p:ext uri="{D42A27DB-BD31-4B8C-83A1-F6EECF244321}">
                <p14:modId xmlns:p14="http://schemas.microsoft.com/office/powerpoint/2010/main" val="3554995822"/>
              </p:ext>
            </p:extLst>
          </p:nvPr>
        </p:nvGraphicFramePr>
        <p:xfrm>
          <a:off x="539646" y="1512368"/>
          <a:ext cx="6145968" cy="4947978"/>
        </p:xfrm>
        <a:graphic>
          <a:graphicData uri="http://schemas.openxmlformats.org/drawingml/2006/table">
            <a:tbl>
              <a:tblPr>
                <a:tableStyleId>{5C22544A-7EE6-4342-B048-85BDC9FD1C3A}</a:tableStyleId>
              </a:tblPr>
              <a:tblGrid>
                <a:gridCol w="4077324">
                  <a:extLst>
                    <a:ext uri="{9D8B030D-6E8A-4147-A177-3AD203B41FA5}">
                      <a16:colId xmlns:a16="http://schemas.microsoft.com/office/drawing/2014/main" val="3294021005"/>
                    </a:ext>
                  </a:extLst>
                </a:gridCol>
                <a:gridCol w="2068644">
                  <a:extLst>
                    <a:ext uri="{9D8B030D-6E8A-4147-A177-3AD203B41FA5}">
                      <a16:colId xmlns:a16="http://schemas.microsoft.com/office/drawing/2014/main" val="1504293389"/>
                    </a:ext>
                  </a:extLst>
                </a:gridCol>
              </a:tblGrid>
              <a:tr h="145583">
                <a:tc>
                  <a:txBody>
                    <a:bodyPr/>
                    <a:lstStyle/>
                    <a:p>
                      <a:pPr algn="l" fontAlgn="b"/>
                      <a:r>
                        <a:rPr lang="en-US" sz="1500" u="none" strike="noStrike" dirty="0">
                          <a:effectLst/>
                        </a:rPr>
                        <a:t>Annals of Imperial Rome, The</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Tacitus</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969839855"/>
                  </a:ext>
                </a:extLst>
              </a:tr>
              <a:tr h="145583">
                <a:tc>
                  <a:txBody>
                    <a:bodyPr/>
                    <a:lstStyle/>
                    <a:p>
                      <a:pPr algn="l" fontAlgn="b"/>
                      <a:r>
                        <a:rPr lang="en-US" sz="1500" u="none" strike="noStrike" dirty="0">
                          <a:effectLst/>
                        </a:rPr>
                        <a:t>Apostolic Fathers</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Lightfoot and Harmer, ed.</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2035920281"/>
                  </a:ext>
                </a:extLst>
              </a:tr>
              <a:tr h="145583">
                <a:tc>
                  <a:txBody>
                    <a:bodyPr/>
                    <a:lstStyle/>
                    <a:p>
                      <a:pPr algn="l" fontAlgn="b"/>
                      <a:r>
                        <a:rPr lang="en-US" sz="1500" u="none" strike="noStrike" dirty="0">
                          <a:effectLst/>
                        </a:rPr>
                        <a:t>Bacchae, The</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Euripides</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3373577922"/>
                  </a:ext>
                </a:extLst>
              </a:tr>
              <a:tr h="145583">
                <a:tc>
                  <a:txBody>
                    <a:bodyPr/>
                    <a:lstStyle/>
                    <a:p>
                      <a:pPr algn="l" fontAlgn="b"/>
                      <a:r>
                        <a:rPr lang="en-US" sz="1500" b="0" i="0" u="none" strike="noStrike" dirty="0">
                          <a:solidFill>
                            <a:srgbClr val="C00000"/>
                          </a:solidFill>
                          <a:effectLst/>
                          <a:latin typeface="Calibri" panose="020F0502020204030204" pitchFamily="34" charset="0"/>
                        </a:rPr>
                        <a:t>Bible, The</a:t>
                      </a:r>
                    </a:p>
                  </a:txBody>
                  <a:tcPr marL="7018" marR="7018" marT="7018" marB="0" anchor="b"/>
                </a:tc>
                <a:tc>
                  <a:txBody>
                    <a:bodyPr/>
                    <a:lstStyle/>
                    <a:p>
                      <a:pPr algn="l" fontAlgn="b"/>
                      <a:r>
                        <a:rPr lang="en-US" sz="1500" b="0" i="0" u="none" strike="noStrike" dirty="0">
                          <a:solidFill>
                            <a:srgbClr val="C00000"/>
                          </a:solidFill>
                          <a:effectLst/>
                          <a:latin typeface="Calibri" panose="020F0502020204030204" pitchFamily="34" charset="0"/>
                        </a:rPr>
                        <a:t>God</a:t>
                      </a:r>
                    </a:p>
                  </a:txBody>
                  <a:tcPr marL="7018" marR="7018" marT="7018" marB="0" anchor="b"/>
                </a:tc>
                <a:extLst>
                  <a:ext uri="{0D108BD9-81ED-4DB2-BD59-A6C34878D82A}">
                    <a16:rowId xmlns:a16="http://schemas.microsoft.com/office/drawing/2014/main" val="1315929602"/>
                  </a:ext>
                </a:extLst>
              </a:tr>
              <a:tr h="145583">
                <a:tc>
                  <a:txBody>
                    <a:bodyPr/>
                    <a:lstStyle/>
                    <a:p>
                      <a:pPr algn="l" fontAlgn="b"/>
                      <a:r>
                        <a:rPr lang="en-US" sz="1500" u="none" strike="noStrike" dirty="0">
                          <a:effectLst/>
                        </a:rPr>
                        <a:t>Cicero: Selected Works (selections)</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Grant, translator</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3024177396"/>
                  </a:ext>
                </a:extLst>
              </a:tr>
              <a:tr h="145583">
                <a:tc>
                  <a:txBody>
                    <a:bodyPr/>
                    <a:lstStyle/>
                    <a:p>
                      <a:pPr algn="l" fontAlgn="b"/>
                      <a:r>
                        <a:rPr lang="en-US" sz="1500" u="none" strike="noStrike" dirty="0">
                          <a:effectLst/>
                        </a:rPr>
                        <a:t>Eclogues and Georgics</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Virgil</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758890924"/>
                  </a:ext>
                </a:extLst>
              </a:tr>
              <a:tr h="145583">
                <a:tc>
                  <a:txBody>
                    <a:bodyPr/>
                    <a:lstStyle/>
                    <a:p>
                      <a:pPr algn="l" fontAlgn="b"/>
                      <a:r>
                        <a:rPr lang="en-US" sz="1500" u="none" strike="noStrike" dirty="0">
                          <a:effectLst/>
                        </a:rPr>
                        <a:t>Iliad, The</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Homer</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2249550821"/>
                  </a:ext>
                </a:extLst>
              </a:tr>
              <a:tr h="145583">
                <a:tc>
                  <a:txBody>
                    <a:bodyPr/>
                    <a:lstStyle/>
                    <a:p>
                      <a:pPr algn="l" fontAlgn="b"/>
                      <a:r>
                        <a:rPr lang="en-US" sz="1500" u="none" strike="noStrike" dirty="0">
                          <a:effectLst/>
                        </a:rPr>
                        <a:t>Nicomachean Ethics</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Aristotle</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2200644806"/>
                  </a:ext>
                </a:extLst>
              </a:tr>
              <a:tr h="145583">
                <a:tc>
                  <a:txBody>
                    <a:bodyPr/>
                    <a:lstStyle/>
                    <a:p>
                      <a:pPr algn="l" fontAlgn="b"/>
                      <a:r>
                        <a:rPr lang="en-US" sz="1500" u="none" strike="noStrike" dirty="0">
                          <a:effectLst/>
                        </a:rPr>
                        <a:t>Poetics</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Aristotle</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3750426357"/>
                  </a:ext>
                </a:extLst>
              </a:tr>
              <a:tr h="145583">
                <a:tc>
                  <a:txBody>
                    <a:bodyPr/>
                    <a:lstStyle/>
                    <a:p>
                      <a:pPr algn="l" fontAlgn="b"/>
                      <a:r>
                        <a:rPr lang="en-US" sz="1500" u="none" strike="noStrike" dirty="0">
                          <a:effectLst/>
                        </a:rPr>
                        <a:t>Josephus, the Essential Writings, "The Jewish War"</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Maier, translator</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2502772181"/>
                  </a:ext>
                </a:extLst>
              </a:tr>
              <a:tr h="145583">
                <a:tc>
                  <a:txBody>
                    <a:bodyPr/>
                    <a:lstStyle/>
                    <a:p>
                      <a:pPr algn="l" fontAlgn="b"/>
                      <a:r>
                        <a:rPr lang="en-US" sz="1500" u="none" strike="noStrike" dirty="0">
                          <a:effectLst/>
                        </a:rPr>
                        <a:t>Peloponnesian War, The</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Thucydides</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95986172"/>
                  </a:ext>
                </a:extLst>
              </a:tr>
              <a:tr h="145583">
                <a:tc>
                  <a:txBody>
                    <a:bodyPr/>
                    <a:lstStyle/>
                    <a:p>
                      <a:pPr algn="l" fontAlgn="b"/>
                      <a:r>
                        <a:rPr lang="en-US" sz="1500" u="none" strike="noStrike" dirty="0">
                          <a:effectLst/>
                        </a:rPr>
                        <a:t>Clouds, The</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Aristophanes</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2327344337"/>
                  </a:ext>
                </a:extLst>
              </a:tr>
              <a:tr h="145583">
                <a:tc>
                  <a:txBody>
                    <a:bodyPr/>
                    <a:lstStyle/>
                    <a:p>
                      <a:pPr algn="l" fontAlgn="b"/>
                      <a:r>
                        <a:rPr lang="en-US" sz="1500" u="none" strike="noStrike" dirty="0">
                          <a:effectLst/>
                        </a:rPr>
                        <a:t>Meditations</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Aurelius</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2677784174"/>
                  </a:ext>
                </a:extLst>
              </a:tr>
              <a:tr h="145583">
                <a:tc>
                  <a:txBody>
                    <a:bodyPr/>
                    <a:lstStyle/>
                    <a:p>
                      <a:pPr algn="l" fontAlgn="b"/>
                      <a:r>
                        <a:rPr lang="en-US" sz="1500" u="none" strike="noStrike" dirty="0">
                          <a:effectLst/>
                        </a:rPr>
                        <a:t>Metamorphoses</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Ovid</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475867663"/>
                  </a:ext>
                </a:extLst>
              </a:tr>
              <a:tr h="145583">
                <a:tc>
                  <a:txBody>
                    <a:bodyPr/>
                    <a:lstStyle/>
                    <a:p>
                      <a:pPr algn="l" fontAlgn="b"/>
                      <a:r>
                        <a:rPr lang="en-US" sz="1500" u="none" strike="noStrike">
                          <a:effectLst/>
                        </a:rPr>
                        <a:t>Apocrypha, The</a:t>
                      </a:r>
                      <a:endParaRPr lang="en-US" sz="15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543419948"/>
                  </a:ext>
                </a:extLst>
              </a:tr>
              <a:tr h="145583">
                <a:tc>
                  <a:txBody>
                    <a:bodyPr/>
                    <a:lstStyle/>
                    <a:p>
                      <a:pPr algn="l" fontAlgn="b"/>
                      <a:r>
                        <a:rPr lang="en-US" sz="1500" u="none" strike="noStrike" dirty="0">
                          <a:effectLst/>
                        </a:rPr>
                        <a:t>On the Nature of Things</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Lucretius</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975848871"/>
                  </a:ext>
                </a:extLst>
              </a:tr>
              <a:tr h="145583">
                <a:tc>
                  <a:txBody>
                    <a:bodyPr/>
                    <a:lstStyle/>
                    <a:p>
                      <a:pPr algn="l" fontAlgn="b"/>
                      <a:r>
                        <a:rPr lang="en-US" sz="1500" u="none" strike="noStrike" dirty="0">
                          <a:effectLst/>
                        </a:rPr>
                        <a:t>Republic, The</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Plato</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4225152571"/>
                  </a:ext>
                </a:extLst>
              </a:tr>
              <a:tr h="145583">
                <a:tc>
                  <a:txBody>
                    <a:bodyPr/>
                    <a:lstStyle/>
                    <a:p>
                      <a:pPr algn="l" fontAlgn="b"/>
                      <a:r>
                        <a:rPr lang="en-US" sz="1500" u="none" strike="noStrike" dirty="0">
                          <a:effectLst/>
                        </a:rPr>
                        <a:t>Elements (excerpts)</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Euclid</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2151033333"/>
                  </a:ext>
                </a:extLst>
              </a:tr>
              <a:tr h="145583">
                <a:tc>
                  <a:txBody>
                    <a:bodyPr/>
                    <a:lstStyle/>
                    <a:p>
                      <a:pPr algn="l" fontAlgn="b"/>
                      <a:r>
                        <a:rPr lang="en-US" sz="1500" u="none" strike="noStrike" dirty="0">
                          <a:effectLst/>
                        </a:rPr>
                        <a:t>War with Hannibal, The</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Livy</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3278387176"/>
                  </a:ext>
                </a:extLst>
              </a:tr>
              <a:tr h="145583">
                <a:tc>
                  <a:txBody>
                    <a:bodyPr/>
                    <a:lstStyle/>
                    <a:p>
                      <a:pPr algn="l" fontAlgn="b"/>
                      <a:r>
                        <a:rPr lang="en-US" sz="1500" u="none" strike="noStrike" dirty="0">
                          <a:effectLst/>
                        </a:rPr>
                        <a:t>Aesop's Fables</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Zipes, editor</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373754939"/>
                  </a:ext>
                </a:extLst>
              </a:tr>
              <a:tr h="145583">
                <a:tc>
                  <a:txBody>
                    <a:bodyPr/>
                    <a:lstStyle/>
                    <a:p>
                      <a:pPr algn="l" fontAlgn="b"/>
                      <a:r>
                        <a:rPr lang="en-US" sz="1500" u="none" strike="noStrike" dirty="0">
                          <a:effectLst/>
                        </a:rPr>
                        <a:t>Antony and Cleopatra</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Shakespeare</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014897317"/>
                  </a:ext>
                </a:extLst>
              </a:tr>
            </a:tbl>
          </a:graphicData>
        </a:graphic>
      </p:graphicFrame>
      <p:graphicFrame>
        <p:nvGraphicFramePr>
          <p:cNvPr id="8" name="Table 7">
            <a:extLst>
              <a:ext uri="{FF2B5EF4-FFF2-40B4-BE49-F238E27FC236}">
                <a16:creationId xmlns:a16="http://schemas.microsoft.com/office/drawing/2014/main" id="{C6DD7054-6401-4CF3-B327-100D891EAAEA}"/>
              </a:ext>
            </a:extLst>
          </p:cNvPr>
          <p:cNvGraphicFramePr>
            <a:graphicFrameLocks noGrp="1"/>
          </p:cNvGraphicFramePr>
          <p:nvPr>
            <p:extLst>
              <p:ext uri="{D42A27DB-BD31-4B8C-83A1-F6EECF244321}">
                <p14:modId xmlns:p14="http://schemas.microsoft.com/office/powerpoint/2010/main" val="2678047832"/>
              </p:ext>
            </p:extLst>
          </p:nvPr>
        </p:nvGraphicFramePr>
        <p:xfrm>
          <a:off x="6313356" y="3429000"/>
          <a:ext cx="5214080" cy="2591798"/>
        </p:xfrm>
        <a:graphic>
          <a:graphicData uri="http://schemas.openxmlformats.org/drawingml/2006/table">
            <a:tbl>
              <a:tblPr>
                <a:tableStyleId>{5C22544A-7EE6-4342-B048-85BDC9FD1C3A}</a:tableStyleId>
              </a:tblPr>
              <a:tblGrid>
                <a:gridCol w="3595141">
                  <a:extLst>
                    <a:ext uri="{9D8B030D-6E8A-4147-A177-3AD203B41FA5}">
                      <a16:colId xmlns:a16="http://schemas.microsoft.com/office/drawing/2014/main" val="3294021005"/>
                    </a:ext>
                  </a:extLst>
                </a:gridCol>
                <a:gridCol w="1618939">
                  <a:extLst>
                    <a:ext uri="{9D8B030D-6E8A-4147-A177-3AD203B41FA5}">
                      <a16:colId xmlns:a16="http://schemas.microsoft.com/office/drawing/2014/main" val="1504293389"/>
                    </a:ext>
                  </a:extLst>
                </a:gridCol>
              </a:tblGrid>
              <a:tr h="145583">
                <a:tc>
                  <a:txBody>
                    <a:bodyPr/>
                    <a:lstStyle/>
                    <a:p>
                      <a:pPr algn="l" fontAlgn="b"/>
                      <a:r>
                        <a:rPr lang="en-US" sz="1500" u="none" strike="noStrike">
                          <a:effectLst/>
                        </a:rPr>
                        <a:t>Art and the Bible</a:t>
                      </a:r>
                      <a:endParaRPr lang="en-US" sz="15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Schaeffer</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2023009202"/>
                  </a:ext>
                </a:extLst>
              </a:tr>
              <a:tr h="145583">
                <a:tc>
                  <a:txBody>
                    <a:bodyPr/>
                    <a:lstStyle/>
                    <a:p>
                      <a:pPr algn="l" fontAlgn="b"/>
                      <a:r>
                        <a:rPr lang="en-US" sz="1500" u="none" strike="noStrike">
                          <a:effectLst/>
                        </a:rPr>
                        <a:t>Augustus Caesar's World</a:t>
                      </a:r>
                      <a:endParaRPr lang="en-US" sz="15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Foster</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2588673373"/>
                  </a:ext>
                </a:extLst>
              </a:tr>
              <a:tr h="145583">
                <a:tc>
                  <a:txBody>
                    <a:bodyPr/>
                    <a:lstStyle/>
                    <a:p>
                      <a:pPr algn="l" fontAlgn="b"/>
                      <a:r>
                        <a:rPr lang="en-US" sz="1500" u="none" strike="noStrike">
                          <a:effectLst/>
                        </a:rPr>
                        <a:t>Death on the Nile</a:t>
                      </a:r>
                      <a:endParaRPr lang="en-US" sz="15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Christie</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520129282"/>
                  </a:ext>
                </a:extLst>
              </a:tr>
              <a:tr h="145583">
                <a:tc>
                  <a:txBody>
                    <a:bodyPr/>
                    <a:lstStyle/>
                    <a:p>
                      <a:pPr algn="l" fontAlgn="b"/>
                      <a:r>
                        <a:rPr lang="en-US" sz="1500" u="none" strike="noStrike">
                          <a:effectLst/>
                        </a:rPr>
                        <a:t>Desiring God</a:t>
                      </a:r>
                      <a:endParaRPr lang="en-US" sz="15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Piper</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912922623"/>
                  </a:ext>
                </a:extLst>
              </a:tr>
              <a:tr h="145583">
                <a:tc>
                  <a:txBody>
                    <a:bodyPr/>
                    <a:lstStyle/>
                    <a:p>
                      <a:pPr algn="l" fontAlgn="b"/>
                      <a:r>
                        <a:rPr lang="en-US" sz="1500" u="none" strike="noStrike">
                          <a:effectLst/>
                        </a:rPr>
                        <a:t>Knowing God</a:t>
                      </a:r>
                      <a:endParaRPr lang="en-US" sz="15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Packer</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987669637"/>
                  </a:ext>
                </a:extLst>
              </a:tr>
              <a:tr h="145583">
                <a:tc>
                  <a:txBody>
                    <a:bodyPr/>
                    <a:lstStyle/>
                    <a:p>
                      <a:pPr algn="l" fontAlgn="b"/>
                      <a:r>
                        <a:rPr lang="en-US" sz="1500" u="none" strike="noStrike">
                          <a:effectLst/>
                        </a:rPr>
                        <a:t>Lost World, The</a:t>
                      </a:r>
                      <a:endParaRPr lang="en-US" sz="15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Doyle</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289363750"/>
                  </a:ext>
                </a:extLst>
              </a:tr>
              <a:tr h="145583">
                <a:tc>
                  <a:txBody>
                    <a:bodyPr/>
                    <a:lstStyle/>
                    <a:p>
                      <a:pPr algn="l" fontAlgn="b"/>
                      <a:r>
                        <a:rPr lang="en-US" sz="1500" u="none" strike="noStrike">
                          <a:effectLst/>
                        </a:rPr>
                        <a:t>Mythology</a:t>
                      </a:r>
                      <a:endParaRPr lang="en-US" sz="15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Hamilton </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3357495520"/>
                  </a:ext>
                </a:extLst>
              </a:tr>
              <a:tr h="145583">
                <a:tc>
                  <a:txBody>
                    <a:bodyPr/>
                    <a:lstStyle/>
                    <a:p>
                      <a:pPr algn="l" fontAlgn="b"/>
                      <a:r>
                        <a:rPr lang="en-US" sz="1500" u="none" strike="noStrike">
                          <a:effectLst/>
                        </a:rPr>
                        <a:t>Phantastes</a:t>
                      </a:r>
                      <a:endParaRPr lang="en-US" sz="15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MacDonald</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494979268"/>
                  </a:ext>
                </a:extLst>
              </a:tr>
              <a:tr h="145583">
                <a:tc>
                  <a:txBody>
                    <a:bodyPr/>
                    <a:lstStyle/>
                    <a:p>
                      <a:pPr algn="l" fontAlgn="b"/>
                      <a:r>
                        <a:rPr lang="en-US" sz="1500" u="none" strike="noStrike" dirty="0">
                          <a:effectLst/>
                        </a:rPr>
                        <a:t>Lives: Volume II (excerpts)</a:t>
                      </a:r>
                      <a:endParaRPr lang="en-US" sz="1500" b="0"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Plutarch</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968614975"/>
                  </a:ext>
                </a:extLst>
              </a:tr>
              <a:tr h="145583">
                <a:tc>
                  <a:txBody>
                    <a:bodyPr/>
                    <a:lstStyle/>
                    <a:p>
                      <a:pPr algn="l" fontAlgn="b"/>
                      <a:r>
                        <a:rPr lang="en-US" sz="1500" u="none" strike="noStrike">
                          <a:effectLst/>
                        </a:rPr>
                        <a:t>Troiles and Cressida</a:t>
                      </a:r>
                      <a:endParaRPr lang="en-US" sz="15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Shakespeare</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1660920456"/>
                  </a:ext>
                </a:extLst>
              </a:tr>
              <a:tr h="145583">
                <a:tc>
                  <a:txBody>
                    <a:bodyPr/>
                    <a:lstStyle/>
                    <a:p>
                      <a:pPr algn="l" fontAlgn="b"/>
                      <a:r>
                        <a:rPr lang="en-US" sz="1500" u="none" strike="noStrike">
                          <a:effectLst/>
                        </a:rPr>
                        <a:t>Twenty Thousand Leagues Under the Sea</a:t>
                      </a:r>
                      <a:endParaRPr lang="en-US" sz="1500" b="0"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en-US" sz="1500" u="none" strike="noStrike" dirty="0">
                          <a:effectLst/>
                        </a:rPr>
                        <a:t>Verne</a:t>
                      </a:r>
                      <a:endParaRPr lang="en-US" sz="1500" b="0" i="0" u="none" strike="noStrike" dirty="0">
                        <a:solidFill>
                          <a:srgbClr val="000000"/>
                        </a:solidFill>
                        <a:effectLst/>
                        <a:latin typeface="Calibri" panose="020F0502020204030204" pitchFamily="34" charset="0"/>
                      </a:endParaRPr>
                    </a:p>
                  </a:txBody>
                  <a:tcPr marL="7018" marR="7018" marT="7018" marB="0" anchor="b"/>
                </a:tc>
                <a:extLst>
                  <a:ext uri="{0D108BD9-81ED-4DB2-BD59-A6C34878D82A}">
                    <a16:rowId xmlns:a16="http://schemas.microsoft.com/office/drawing/2014/main" val="38839893"/>
                  </a:ext>
                </a:extLst>
              </a:tr>
            </a:tbl>
          </a:graphicData>
        </a:graphic>
      </p:graphicFrame>
      <p:sp>
        <p:nvSpPr>
          <p:cNvPr id="7" name="TextBox 6">
            <a:extLst>
              <a:ext uri="{FF2B5EF4-FFF2-40B4-BE49-F238E27FC236}">
                <a16:creationId xmlns:a16="http://schemas.microsoft.com/office/drawing/2014/main" id="{B5CF1C77-3974-449E-8E5A-7474B19C5F86}"/>
              </a:ext>
            </a:extLst>
          </p:cNvPr>
          <p:cNvSpPr txBox="1"/>
          <p:nvPr/>
        </p:nvSpPr>
        <p:spPr>
          <a:xfrm>
            <a:off x="2103564" y="980973"/>
            <a:ext cx="2319161" cy="369332"/>
          </a:xfrm>
          <a:prstGeom prst="rect">
            <a:avLst/>
          </a:prstGeom>
          <a:noFill/>
        </p:spPr>
        <p:txBody>
          <a:bodyPr wrap="none" rtlCol="0">
            <a:spAutoFit/>
          </a:bodyPr>
          <a:lstStyle/>
          <a:p>
            <a:r>
              <a:rPr lang="en-US" b="1" dirty="0"/>
              <a:t>Omnibus IV (grade 10)</a:t>
            </a:r>
          </a:p>
        </p:txBody>
      </p:sp>
    </p:spTree>
    <p:extLst>
      <p:ext uri="{BB962C8B-B14F-4D97-AF65-F5344CB8AC3E}">
        <p14:creationId xmlns:p14="http://schemas.microsoft.com/office/powerpoint/2010/main" val="3316776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5CF1C77-3974-449E-8E5A-7474B19C5F86}"/>
              </a:ext>
            </a:extLst>
          </p:cNvPr>
          <p:cNvSpPr txBox="1"/>
          <p:nvPr/>
        </p:nvSpPr>
        <p:spPr>
          <a:xfrm>
            <a:off x="2103564" y="980973"/>
            <a:ext cx="2258247" cy="369332"/>
          </a:xfrm>
          <a:prstGeom prst="rect">
            <a:avLst/>
          </a:prstGeom>
          <a:noFill/>
        </p:spPr>
        <p:txBody>
          <a:bodyPr wrap="none" rtlCol="0">
            <a:spAutoFit/>
          </a:bodyPr>
          <a:lstStyle/>
          <a:p>
            <a:r>
              <a:rPr lang="en-US" b="1" dirty="0"/>
              <a:t>Omnibus V (grade 11)</a:t>
            </a:r>
          </a:p>
        </p:txBody>
      </p:sp>
      <p:graphicFrame>
        <p:nvGraphicFramePr>
          <p:cNvPr id="9" name="Table 8">
            <a:extLst>
              <a:ext uri="{FF2B5EF4-FFF2-40B4-BE49-F238E27FC236}">
                <a16:creationId xmlns:a16="http://schemas.microsoft.com/office/drawing/2014/main" id="{0D84DF65-997F-40A6-AB0C-CE32B281BB3D}"/>
              </a:ext>
            </a:extLst>
          </p:cNvPr>
          <p:cNvGraphicFramePr>
            <a:graphicFrameLocks noGrp="1"/>
          </p:cNvGraphicFramePr>
          <p:nvPr>
            <p:extLst>
              <p:ext uri="{D42A27DB-BD31-4B8C-83A1-F6EECF244321}">
                <p14:modId xmlns:p14="http://schemas.microsoft.com/office/powerpoint/2010/main" val="3305633752"/>
              </p:ext>
            </p:extLst>
          </p:nvPr>
        </p:nvGraphicFramePr>
        <p:xfrm>
          <a:off x="263718" y="1350305"/>
          <a:ext cx="7800650" cy="5424596"/>
        </p:xfrm>
        <a:graphic>
          <a:graphicData uri="http://schemas.openxmlformats.org/drawingml/2006/table">
            <a:tbl>
              <a:tblPr>
                <a:tableStyleId>{5C22544A-7EE6-4342-B048-85BDC9FD1C3A}</a:tableStyleId>
              </a:tblPr>
              <a:tblGrid>
                <a:gridCol w="4778480">
                  <a:extLst>
                    <a:ext uri="{9D8B030D-6E8A-4147-A177-3AD203B41FA5}">
                      <a16:colId xmlns:a16="http://schemas.microsoft.com/office/drawing/2014/main" val="399102898"/>
                    </a:ext>
                  </a:extLst>
                </a:gridCol>
                <a:gridCol w="3022170">
                  <a:extLst>
                    <a:ext uri="{9D8B030D-6E8A-4147-A177-3AD203B41FA5}">
                      <a16:colId xmlns:a16="http://schemas.microsoft.com/office/drawing/2014/main" val="2440898001"/>
                    </a:ext>
                  </a:extLst>
                </a:gridCol>
              </a:tblGrid>
              <a:tr h="182991">
                <a:tc>
                  <a:txBody>
                    <a:bodyPr/>
                    <a:lstStyle/>
                    <a:p>
                      <a:pPr algn="l" fontAlgn="b"/>
                      <a:r>
                        <a:rPr lang="en-US" sz="1500" b="0" i="0" u="none" strike="noStrike" dirty="0">
                          <a:solidFill>
                            <a:srgbClr val="C00000"/>
                          </a:solidFill>
                          <a:effectLst/>
                          <a:latin typeface="Calibri" panose="020F0502020204030204" pitchFamily="34" charset="0"/>
                        </a:rPr>
                        <a:t>Bible, The</a:t>
                      </a:r>
                    </a:p>
                  </a:txBody>
                  <a:tcPr marL="7252" marR="7252" marT="7252" marB="0" anchor="b"/>
                </a:tc>
                <a:tc>
                  <a:txBody>
                    <a:bodyPr/>
                    <a:lstStyle/>
                    <a:p>
                      <a:pPr algn="l" fontAlgn="b"/>
                      <a:r>
                        <a:rPr lang="en-US" sz="1500" b="0" i="0" u="none" strike="noStrike" dirty="0">
                          <a:solidFill>
                            <a:srgbClr val="C00000"/>
                          </a:solidFill>
                          <a:effectLst/>
                          <a:latin typeface="Calibri" panose="020F0502020204030204" pitchFamily="34" charset="0"/>
                        </a:rPr>
                        <a:t>God</a:t>
                      </a:r>
                    </a:p>
                  </a:txBody>
                  <a:tcPr marL="7252" marR="7252" marT="7252" marB="0" anchor="b"/>
                </a:tc>
                <a:extLst>
                  <a:ext uri="{0D108BD9-81ED-4DB2-BD59-A6C34878D82A}">
                    <a16:rowId xmlns:a16="http://schemas.microsoft.com/office/drawing/2014/main" val="2432906461"/>
                  </a:ext>
                </a:extLst>
              </a:tr>
              <a:tr h="182991">
                <a:tc>
                  <a:txBody>
                    <a:bodyPr/>
                    <a:lstStyle/>
                    <a:p>
                      <a:pPr algn="l" fontAlgn="b"/>
                      <a:r>
                        <a:rPr lang="en-US" sz="1500" u="none" strike="noStrike" dirty="0">
                          <a:effectLst/>
                        </a:rPr>
                        <a:t>City of God, The</a:t>
                      </a:r>
                      <a:endParaRPr lang="en-US" sz="15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Augustine</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627090297"/>
                  </a:ext>
                </a:extLst>
              </a:tr>
              <a:tr h="182991">
                <a:tc>
                  <a:txBody>
                    <a:bodyPr/>
                    <a:lstStyle/>
                    <a:p>
                      <a:pPr algn="l" fontAlgn="b"/>
                      <a:r>
                        <a:rPr lang="en-US" sz="1500" u="none" strike="noStrike" dirty="0">
                          <a:effectLst/>
                        </a:rPr>
                        <a:t>Consolation of Philosophy, The</a:t>
                      </a:r>
                      <a:endParaRPr lang="en-US" sz="15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Boethius</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874082719"/>
                  </a:ext>
                </a:extLst>
              </a:tr>
              <a:tr h="182991">
                <a:tc>
                  <a:txBody>
                    <a:bodyPr/>
                    <a:lstStyle/>
                    <a:p>
                      <a:pPr algn="l" fontAlgn="b"/>
                      <a:r>
                        <a:rPr lang="en-US" sz="1500" u="none" strike="noStrike" dirty="0">
                          <a:effectLst/>
                        </a:rPr>
                        <a:t>Divine Comedy, The: Book II "Purgatory", Book III "Paradise"</a:t>
                      </a:r>
                      <a:endParaRPr lang="en-US" sz="15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Dante</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099067005"/>
                  </a:ext>
                </a:extLst>
              </a:tr>
              <a:tr h="182991">
                <a:tc>
                  <a:txBody>
                    <a:bodyPr/>
                    <a:lstStyle/>
                    <a:p>
                      <a:pPr algn="l" fontAlgn="b"/>
                      <a:r>
                        <a:rPr lang="en-US" sz="1500" u="none" strike="noStrike" dirty="0">
                          <a:effectLst/>
                        </a:rPr>
                        <a:t>Fierce Wars and Faithful Loves</a:t>
                      </a:r>
                      <a:endParaRPr lang="en-US" sz="15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Spenser</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514228669"/>
                  </a:ext>
                </a:extLst>
              </a:tr>
              <a:tr h="182991">
                <a:tc>
                  <a:txBody>
                    <a:bodyPr/>
                    <a:lstStyle/>
                    <a:p>
                      <a:pPr algn="l" fontAlgn="b"/>
                      <a:r>
                        <a:rPr lang="en-US" sz="1500" u="none" strike="noStrike" dirty="0">
                          <a:effectLst/>
                        </a:rPr>
                        <a:t>Institutes of the Christian Religion</a:t>
                      </a:r>
                      <a:endParaRPr lang="en-US" sz="15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Calvin</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743648500"/>
                  </a:ext>
                </a:extLst>
              </a:tr>
              <a:tr h="182991">
                <a:tc>
                  <a:txBody>
                    <a:bodyPr/>
                    <a:lstStyle/>
                    <a:p>
                      <a:pPr algn="l" fontAlgn="b"/>
                      <a:r>
                        <a:rPr lang="en-US" sz="1500" u="none" strike="noStrike">
                          <a:effectLst/>
                        </a:rPr>
                        <a:t>Introduction to St Thomas Aquinas (selections)</a:t>
                      </a:r>
                      <a:endParaRPr lang="en-US" sz="15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Aquinas</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435171385"/>
                  </a:ext>
                </a:extLst>
              </a:tr>
              <a:tr h="182991">
                <a:tc>
                  <a:txBody>
                    <a:bodyPr/>
                    <a:lstStyle/>
                    <a:p>
                      <a:pPr algn="l" fontAlgn="b"/>
                      <a:r>
                        <a:rPr lang="en-US" sz="1500" u="none" strike="noStrike" dirty="0">
                          <a:effectLst/>
                        </a:rPr>
                        <a:t>Lives of Thomas Becket, The</a:t>
                      </a:r>
                      <a:endParaRPr lang="en-US" sz="15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Staunton</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119277882"/>
                  </a:ext>
                </a:extLst>
              </a:tr>
              <a:tr h="182991">
                <a:tc>
                  <a:txBody>
                    <a:bodyPr/>
                    <a:lstStyle/>
                    <a:p>
                      <a:pPr algn="l" fontAlgn="b"/>
                      <a:r>
                        <a:rPr lang="en-US" sz="1500" u="none" strike="noStrike">
                          <a:effectLst/>
                        </a:rPr>
                        <a:t>Martin Luther: collections from his writings (selections)</a:t>
                      </a:r>
                      <a:endParaRPr lang="en-US" sz="15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Dillenberger, editor</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758269972"/>
                  </a:ext>
                </a:extLst>
              </a:tr>
              <a:tr h="182991">
                <a:tc>
                  <a:txBody>
                    <a:bodyPr/>
                    <a:lstStyle/>
                    <a:p>
                      <a:pPr algn="l" fontAlgn="b"/>
                      <a:r>
                        <a:rPr lang="en-US" sz="1500" u="none" strike="noStrike" dirty="0">
                          <a:effectLst/>
                        </a:rPr>
                        <a:t>Praise of Folly, The</a:t>
                      </a:r>
                      <a:endParaRPr lang="en-US" sz="15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Erasmus</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940104016"/>
                  </a:ext>
                </a:extLst>
              </a:tr>
              <a:tr h="182991">
                <a:tc>
                  <a:txBody>
                    <a:bodyPr/>
                    <a:lstStyle/>
                    <a:p>
                      <a:pPr algn="l" fontAlgn="b"/>
                      <a:r>
                        <a:rPr lang="en-US" sz="1500" u="none" strike="noStrike">
                          <a:effectLst/>
                        </a:rPr>
                        <a:t>Prince, The</a:t>
                      </a:r>
                      <a:endParaRPr lang="en-US" sz="15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Machiavelli</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477640564"/>
                  </a:ext>
                </a:extLst>
              </a:tr>
              <a:tr h="182991">
                <a:tc>
                  <a:txBody>
                    <a:bodyPr/>
                    <a:lstStyle/>
                    <a:p>
                      <a:pPr algn="l" fontAlgn="b"/>
                      <a:r>
                        <a:rPr lang="en-US" sz="1500" u="none" strike="noStrike">
                          <a:effectLst/>
                        </a:rPr>
                        <a:t>Romeo and Juliet</a:t>
                      </a:r>
                      <a:endParaRPr lang="en-US" sz="15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Shakespeare</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095192663"/>
                  </a:ext>
                </a:extLst>
              </a:tr>
              <a:tr h="182991">
                <a:tc>
                  <a:txBody>
                    <a:bodyPr/>
                    <a:lstStyle/>
                    <a:p>
                      <a:pPr algn="l" fontAlgn="b"/>
                      <a:r>
                        <a:rPr lang="en-US" sz="1500" u="none" strike="noStrike" dirty="0">
                          <a:effectLst/>
                        </a:rPr>
                        <a:t>Two Lives of Charlemagne</a:t>
                      </a:r>
                      <a:endParaRPr lang="en-US" sz="15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Einhard and Notker, the Stammerer</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4213510997"/>
                  </a:ext>
                </a:extLst>
              </a:tr>
              <a:tr h="182991">
                <a:tc>
                  <a:txBody>
                    <a:bodyPr/>
                    <a:lstStyle/>
                    <a:p>
                      <a:pPr algn="l" fontAlgn="b"/>
                      <a:r>
                        <a:rPr lang="en-US" sz="1500" u="none" strike="noStrike">
                          <a:effectLst/>
                        </a:rPr>
                        <a:t>Chronicle of the Kings of England</a:t>
                      </a:r>
                      <a:endParaRPr lang="en-US" sz="15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William of Malmesbury</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4228715326"/>
                  </a:ext>
                </a:extLst>
              </a:tr>
              <a:tr h="182991">
                <a:tc>
                  <a:txBody>
                    <a:bodyPr/>
                    <a:lstStyle/>
                    <a:p>
                      <a:pPr algn="l" fontAlgn="b"/>
                      <a:r>
                        <a:rPr lang="en-US" sz="1500" u="none" strike="noStrike">
                          <a:effectLst/>
                        </a:rPr>
                        <a:t>Connecticut Yankee in King Arthur's Court, A</a:t>
                      </a:r>
                      <a:endParaRPr lang="en-US" sz="15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Twain</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107056338"/>
                  </a:ext>
                </a:extLst>
              </a:tr>
              <a:tr h="182991">
                <a:tc>
                  <a:txBody>
                    <a:bodyPr/>
                    <a:lstStyle/>
                    <a:p>
                      <a:pPr algn="l" fontAlgn="b"/>
                      <a:r>
                        <a:rPr lang="en-US" sz="1500" u="none" strike="noStrike" dirty="0">
                          <a:effectLst/>
                        </a:rPr>
                        <a:t>Decameron, The</a:t>
                      </a:r>
                      <a:endParaRPr lang="en-US" sz="15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Boccaccio</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64432883"/>
                  </a:ext>
                </a:extLst>
              </a:tr>
              <a:tr h="182991">
                <a:tc>
                  <a:txBody>
                    <a:bodyPr/>
                    <a:lstStyle/>
                    <a:p>
                      <a:pPr algn="l" fontAlgn="b"/>
                      <a:r>
                        <a:rPr lang="en-US" sz="1500" u="none" strike="noStrike">
                          <a:effectLst/>
                        </a:rPr>
                        <a:t>Distant Mirror, A</a:t>
                      </a:r>
                      <a:endParaRPr lang="en-US" sz="15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Tuchman</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354765139"/>
                  </a:ext>
                </a:extLst>
              </a:tr>
              <a:tr h="182991">
                <a:tc>
                  <a:txBody>
                    <a:bodyPr/>
                    <a:lstStyle/>
                    <a:p>
                      <a:pPr algn="l" fontAlgn="b"/>
                      <a:r>
                        <a:rPr lang="en-US" sz="1500" u="none" strike="noStrike">
                          <a:effectLst/>
                        </a:rPr>
                        <a:t>Don Quixote</a:t>
                      </a:r>
                      <a:endParaRPr lang="en-US" sz="15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Cervantes</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439853169"/>
                  </a:ext>
                </a:extLst>
              </a:tr>
              <a:tr h="182991">
                <a:tc>
                  <a:txBody>
                    <a:bodyPr/>
                    <a:lstStyle/>
                    <a:p>
                      <a:pPr algn="l" fontAlgn="b"/>
                      <a:r>
                        <a:rPr lang="en-US" sz="1500" u="none" strike="noStrike" dirty="0">
                          <a:effectLst/>
                        </a:rPr>
                        <a:t>George Herbert: The Complete English Poems (selections)</a:t>
                      </a:r>
                      <a:endParaRPr lang="en-US" sz="15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Herbert</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943752043"/>
                  </a:ext>
                </a:extLst>
              </a:tr>
              <a:tr h="182991">
                <a:tc>
                  <a:txBody>
                    <a:bodyPr/>
                    <a:lstStyle/>
                    <a:p>
                      <a:pPr algn="l" fontAlgn="b"/>
                      <a:r>
                        <a:rPr lang="en-US" sz="1500" u="none" strike="noStrike">
                          <a:effectLst/>
                        </a:rPr>
                        <a:t>Great Divorce, The</a:t>
                      </a:r>
                      <a:endParaRPr lang="en-US" sz="15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Lewis, CS</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988319276"/>
                  </a:ext>
                </a:extLst>
              </a:tr>
              <a:tr h="182991">
                <a:tc>
                  <a:txBody>
                    <a:bodyPr/>
                    <a:lstStyle/>
                    <a:p>
                      <a:pPr algn="l" fontAlgn="b"/>
                      <a:r>
                        <a:rPr lang="en-US" sz="1500" u="none" strike="noStrike">
                          <a:effectLst/>
                        </a:rPr>
                        <a:t>Heidelberg Catechism</a:t>
                      </a:r>
                      <a:endParaRPr lang="en-US" sz="15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Williamson, compiler</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511989792"/>
                  </a:ext>
                </a:extLst>
              </a:tr>
              <a:tr h="182991">
                <a:tc>
                  <a:txBody>
                    <a:bodyPr/>
                    <a:lstStyle/>
                    <a:p>
                      <a:pPr algn="l" fontAlgn="b"/>
                      <a:r>
                        <a:rPr lang="en-US" sz="1500" u="none" strike="noStrike" dirty="0">
                          <a:effectLst/>
                        </a:rPr>
                        <a:t>Here I Stand: A Life of Martin Luther</a:t>
                      </a:r>
                      <a:endParaRPr lang="en-US" sz="15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Bainton</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558236830"/>
                  </a:ext>
                </a:extLst>
              </a:tr>
              <a:tr h="182991">
                <a:tc>
                  <a:txBody>
                    <a:bodyPr/>
                    <a:lstStyle/>
                    <a:p>
                      <a:pPr algn="l" fontAlgn="b"/>
                      <a:r>
                        <a:rPr lang="en-US" sz="1500" u="none" strike="noStrike" dirty="0">
                          <a:effectLst/>
                        </a:rPr>
                        <a:t>Idylls of the King</a:t>
                      </a:r>
                      <a:endParaRPr lang="en-US" sz="15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Tennyson</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235577450"/>
                  </a:ext>
                </a:extLst>
              </a:tr>
            </a:tbl>
          </a:graphicData>
        </a:graphic>
      </p:graphicFrame>
      <p:graphicFrame>
        <p:nvGraphicFramePr>
          <p:cNvPr id="2" name="Table 1">
            <a:extLst>
              <a:ext uri="{FF2B5EF4-FFF2-40B4-BE49-F238E27FC236}">
                <a16:creationId xmlns:a16="http://schemas.microsoft.com/office/drawing/2014/main" id="{D34CE6D8-0033-4778-BC0C-2A70AD6BC0D2}"/>
              </a:ext>
            </a:extLst>
          </p:cNvPr>
          <p:cNvGraphicFramePr>
            <a:graphicFrameLocks noGrp="1"/>
          </p:cNvGraphicFramePr>
          <p:nvPr>
            <p:extLst>
              <p:ext uri="{D42A27DB-BD31-4B8C-83A1-F6EECF244321}">
                <p14:modId xmlns:p14="http://schemas.microsoft.com/office/powerpoint/2010/main" val="2740641607"/>
              </p:ext>
            </p:extLst>
          </p:nvPr>
        </p:nvGraphicFramePr>
        <p:xfrm>
          <a:off x="6998635" y="4642863"/>
          <a:ext cx="5053457" cy="1879564"/>
        </p:xfrm>
        <a:graphic>
          <a:graphicData uri="http://schemas.openxmlformats.org/drawingml/2006/table">
            <a:tbl>
              <a:tblPr>
                <a:tableStyleId>{5C22544A-7EE6-4342-B048-85BDC9FD1C3A}</a:tableStyleId>
              </a:tblPr>
              <a:tblGrid>
                <a:gridCol w="3614401">
                  <a:extLst>
                    <a:ext uri="{9D8B030D-6E8A-4147-A177-3AD203B41FA5}">
                      <a16:colId xmlns:a16="http://schemas.microsoft.com/office/drawing/2014/main" val="399102898"/>
                    </a:ext>
                  </a:extLst>
                </a:gridCol>
                <a:gridCol w="1439056">
                  <a:extLst>
                    <a:ext uri="{9D8B030D-6E8A-4147-A177-3AD203B41FA5}">
                      <a16:colId xmlns:a16="http://schemas.microsoft.com/office/drawing/2014/main" val="2440898001"/>
                    </a:ext>
                  </a:extLst>
                </a:gridCol>
              </a:tblGrid>
              <a:tr h="182991">
                <a:tc>
                  <a:txBody>
                    <a:bodyPr/>
                    <a:lstStyle/>
                    <a:p>
                      <a:pPr algn="l" fontAlgn="b"/>
                      <a:r>
                        <a:rPr lang="en-US" sz="1500" u="none" strike="noStrike" dirty="0">
                          <a:effectLst/>
                        </a:rPr>
                        <a:t>Le Morte D 'Arthur</a:t>
                      </a:r>
                      <a:endParaRPr lang="en-US" sz="15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Malory</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98878824"/>
                  </a:ext>
                </a:extLst>
              </a:tr>
              <a:tr h="182991">
                <a:tc>
                  <a:txBody>
                    <a:bodyPr/>
                    <a:lstStyle/>
                    <a:p>
                      <a:pPr algn="l" fontAlgn="b"/>
                      <a:r>
                        <a:rPr lang="en-US" sz="1500" u="none" strike="noStrike">
                          <a:effectLst/>
                        </a:rPr>
                        <a:t>Name of the Rose, The</a:t>
                      </a:r>
                      <a:endParaRPr lang="en-US" sz="15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Eco</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46626790"/>
                  </a:ext>
                </a:extLst>
              </a:tr>
              <a:tr h="182991">
                <a:tc>
                  <a:txBody>
                    <a:bodyPr/>
                    <a:lstStyle/>
                    <a:p>
                      <a:pPr algn="l" fontAlgn="b"/>
                      <a:r>
                        <a:rPr lang="en-US" sz="1500" u="none" strike="noStrike" dirty="0">
                          <a:effectLst/>
                        </a:rPr>
                        <a:t>Othello</a:t>
                      </a:r>
                      <a:endParaRPr lang="en-US" sz="15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Shakespeare</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2520023035"/>
                  </a:ext>
                </a:extLst>
              </a:tr>
              <a:tr h="182991">
                <a:tc>
                  <a:txBody>
                    <a:bodyPr/>
                    <a:lstStyle/>
                    <a:p>
                      <a:pPr algn="l" fontAlgn="b"/>
                      <a:r>
                        <a:rPr lang="en-US" sz="1500" u="none" strike="noStrike" dirty="0">
                          <a:effectLst/>
                        </a:rPr>
                        <a:t>Saga of the Volsungs, The:  </a:t>
                      </a:r>
                    </a:p>
                    <a:p>
                      <a:pPr algn="l" fontAlgn="b"/>
                      <a:r>
                        <a:rPr lang="en-US" sz="1500" u="none" strike="noStrike" dirty="0">
                          <a:effectLst/>
                        </a:rPr>
                        <a:t>     Norse Epic of Sigurd the Dragon Slayer</a:t>
                      </a:r>
                      <a:endParaRPr lang="en-US" sz="1500" b="0" i="0" u="none" strike="noStrike" dirty="0">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Byock</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3465119964"/>
                  </a:ext>
                </a:extLst>
              </a:tr>
              <a:tr h="182991">
                <a:tc>
                  <a:txBody>
                    <a:bodyPr/>
                    <a:lstStyle/>
                    <a:p>
                      <a:pPr algn="l" fontAlgn="b"/>
                      <a:r>
                        <a:rPr lang="en-US" sz="1500" u="none" strike="noStrike">
                          <a:effectLst/>
                        </a:rPr>
                        <a:t>St. Thomas Aquinas and St. Francis of Assisi</a:t>
                      </a:r>
                      <a:endParaRPr lang="en-US" sz="15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Chesterton</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607749129"/>
                  </a:ext>
                </a:extLst>
              </a:tr>
              <a:tr h="182991">
                <a:tc>
                  <a:txBody>
                    <a:bodyPr/>
                    <a:lstStyle/>
                    <a:p>
                      <a:pPr algn="l" fontAlgn="b"/>
                      <a:r>
                        <a:rPr lang="en-US" sz="1500" u="none" strike="noStrike">
                          <a:effectLst/>
                        </a:rPr>
                        <a:t>Tartuffe</a:t>
                      </a:r>
                      <a:endParaRPr lang="en-US" sz="15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Moliere</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1429045596"/>
                  </a:ext>
                </a:extLst>
              </a:tr>
              <a:tr h="182991">
                <a:tc>
                  <a:txBody>
                    <a:bodyPr/>
                    <a:lstStyle/>
                    <a:p>
                      <a:pPr algn="l" fontAlgn="b"/>
                      <a:r>
                        <a:rPr lang="en-US" sz="1500" u="none" strike="noStrike">
                          <a:effectLst/>
                        </a:rPr>
                        <a:t>Travels of Marco Polo, The</a:t>
                      </a:r>
                      <a:endParaRPr lang="en-US" sz="1500" b="0" i="0" u="none" strike="noStrike">
                        <a:solidFill>
                          <a:srgbClr val="000000"/>
                        </a:solidFill>
                        <a:effectLst/>
                        <a:latin typeface="Calibri" panose="020F0502020204030204" pitchFamily="34" charset="0"/>
                      </a:endParaRPr>
                    </a:p>
                  </a:txBody>
                  <a:tcPr marL="7252" marR="7252" marT="7252" marB="0" anchor="b"/>
                </a:tc>
                <a:tc>
                  <a:txBody>
                    <a:bodyPr/>
                    <a:lstStyle/>
                    <a:p>
                      <a:pPr algn="l" fontAlgn="b"/>
                      <a:r>
                        <a:rPr lang="en-US" sz="1500" u="none" strike="noStrike" dirty="0">
                          <a:effectLst/>
                        </a:rPr>
                        <a:t>Lathan, translator</a:t>
                      </a:r>
                      <a:endParaRPr lang="en-US" sz="1500" b="0" i="0" u="none" strike="noStrike" dirty="0">
                        <a:solidFill>
                          <a:srgbClr val="000000"/>
                        </a:solidFill>
                        <a:effectLst/>
                        <a:latin typeface="Calibri" panose="020F0502020204030204" pitchFamily="34" charset="0"/>
                      </a:endParaRPr>
                    </a:p>
                  </a:txBody>
                  <a:tcPr marL="7252" marR="7252" marT="7252" marB="0" anchor="b"/>
                </a:tc>
                <a:extLst>
                  <a:ext uri="{0D108BD9-81ED-4DB2-BD59-A6C34878D82A}">
                    <a16:rowId xmlns:a16="http://schemas.microsoft.com/office/drawing/2014/main" val="433685155"/>
                  </a:ext>
                </a:extLst>
              </a:tr>
            </a:tbl>
          </a:graphicData>
        </a:graphic>
      </p:graphicFrame>
    </p:spTree>
    <p:extLst>
      <p:ext uri="{BB962C8B-B14F-4D97-AF65-F5344CB8AC3E}">
        <p14:creationId xmlns:p14="http://schemas.microsoft.com/office/powerpoint/2010/main" val="4096149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FF9230-50C1-4DD2-80A3-E8062A42ECCB}"/>
              </a:ext>
            </a:extLst>
          </p:cNvPr>
          <p:cNvSpPr/>
          <p:nvPr/>
        </p:nvSpPr>
        <p:spPr>
          <a:xfrm>
            <a:off x="529830" y="1867919"/>
            <a:ext cx="5444999" cy="3554819"/>
          </a:xfrm>
          <a:prstGeom prst="rect">
            <a:avLst/>
          </a:prstGeom>
        </p:spPr>
        <p:txBody>
          <a:bodyPr wrap="square">
            <a:spAutoFit/>
          </a:bodyPr>
          <a:lstStyle/>
          <a:p>
            <a:r>
              <a:rPr lang="en-US" b="0" i="0" dirty="0">
                <a:solidFill>
                  <a:srgbClr val="993300"/>
                </a:solidFill>
                <a:effectLst/>
                <a:latin typeface="Verdana" panose="020B0604030504040204" pitchFamily="34" charset="0"/>
              </a:rPr>
              <a:t>‘</a:t>
            </a:r>
            <a:r>
              <a:rPr lang="en-US" b="1" i="0" dirty="0">
                <a:solidFill>
                  <a:srgbClr val="993300"/>
                </a:solidFill>
                <a:effectLst/>
                <a:latin typeface="Verdana" panose="020B0604030504040204" pitchFamily="34" charset="0"/>
              </a:rPr>
              <a:t>Our willingness to accept scientific claims that are against common sense is the key to an understanding of the real struggle between science and the supernatural. </a:t>
            </a:r>
            <a:r>
              <a:rPr lang="en-US" b="0" i="0" dirty="0">
                <a:solidFill>
                  <a:srgbClr val="993300"/>
                </a:solidFill>
                <a:effectLst/>
                <a:latin typeface="Verdana" panose="020B0604030504040204" pitchFamily="34" charset="0"/>
              </a:rPr>
              <a:t>We take the side of science </a:t>
            </a:r>
            <a:r>
              <a:rPr lang="en-US" b="0" i="1" dirty="0">
                <a:solidFill>
                  <a:srgbClr val="993300"/>
                </a:solidFill>
                <a:effectLst/>
                <a:latin typeface="Verdana" panose="020B0604030504040204" pitchFamily="34" charset="0"/>
              </a:rPr>
              <a:t>in spite</a:t>
            </a:r>
            <a:r>
              <a:rPr lang="en-US" b="0" i="0" dirty="0">
                <a:solidFill>
                  <a:srgbClr val="993300"/>
                </a:solidFill>
                <a:effectLst/>
                <a:latin typeface="Verdana" panose="020B0604030504040204" pitchFamily="34" charset="0"/>
              </a:rPr>
              <a:t> of the patent absurdity of some of its constructs, </a:t>
            </a:r>
            <a:r>
              <a:rPr lang="en-US" b="0" i="1" dirty="0">
                <a:solidFill>
                  <a:srgbClr val="993300"/>
                </a:solidFill>
                <a:effectLst/>
                <a:latin typeface="Verdana" panose="020B0604030504040204" pitchFamily="34" charset="0"/>
              </a:rPr>
              <a:t>in spite</a:t>
            </a:r>
            <a:r>
              <a:rPr lang="en-US" b="0" i="0" dirty="0">
                <a:solidFill>
                  <a:srgbClr val="993300"/>
                </a:solidFill>
                <a:effectLst/>
                <a:latin typeface="Verdana" panose="020B0604030504040204" pitchFamily="34" charset="0"/>
              </a:rPr>
              <a:t> of its failure to fulfill many of its extravagant promises of health and life, </a:t>
            </a:r>
            <a:r>
              <a:rPr lang="en-US" b="0" i="1" dirty="0">
                <a:solidFill>
                  <a:srgbClr val="993300"/>
                </a:solidFill>
                <a:effectLst/>
                <a:latin typeface="Verdana" panose="020B0604030504040204" pitchFamily="34" charset="0"/>
              </a:rPr>
              <a:t>in spite</a:t>
            </a:r>
            <a:r>
              <a:rPr lang="en-US" b="0" i="0" dirty="0">
                <a:solidFill>
                  <a:srgbClr val="993300"/>
                </a:solidFill>
                <a:effectLst/>
                <a:latin typeface="Verdana" panose="020B0604030504040204" pitchFamily="34" charset="0"/>
              </a:rPr>
              <a:t> of the tolerance of the scientific community for unsubstantiated just-so stories, because we have a prior commitment, a commitment to materialism.</a:t>
            </a:r>
          </a:p>
          <a:p>
            <a:endParaRPr lang="en-US" sz="900" b="0" i="0" dirty="0">
              <a:solidFill>
                <a:srgbClr val="993300"/>
              </a:solidFill>
              <a:effectLst/>
              <a:latin typeface="Verdana" panose="020B0604030504040204" pitchFamily="34" charset="0"/>
            </a:endParaRPr>
          </a:p>
        </p:txBody>
      </p:sp>
      <p:sp>
        <p:nvSpPr>
          <p:cNvPr id="3" name="Rectangle 2">
            <a:extLst>
              <a:ext uri="{FF2B5EF4-FFF2-40B4-BE49-F238E27FC236}">
                <a16:creationId xmlns:a16="http://schemas.microsoft.com/office/drawing/2014/main" id="{8DD427B3-31D3-4ED5-B8E6-8C6EF484A711}"/>
              </a:ext>
            </a:extLst>
          </p:cNvPr>
          <p:cNvSpPr/>
          <p:nvPr/>
        </p:nvSpPr>
        <p:spPr>
          <a:xfrm>
            <a:off x="4149778" y="5681358"/>
            <a:ext cx="4905353" cy="1077218"/>
          </a:xfrm>
          <a:prstGeom prst="rect">
            <a:avLst/>
          </a:prstGeom>
          <a:ln>
            <a:solidFill>
              <a:schemeClr val="tx1"/>
            </a:solidFill>
          </a:ln>
        </p:spPr>
        <p:txBody>
          <a:bodyPr wrap="square">
            <a:spAutoFit/>
          </a:bodyPr>
          <a:lstStyle/>
          <a:p>
            <a:r>
              <a:rPr lang="en-US" sz="1600" b="0" i="0" dirty="0">
                <a:solidFill>
                  <a:srgbClr val="111111"/>
                </a:solidFill>
                <a:effectLst/>
                <a:latin typeface="Trebuchet MS" panose="020B0603020202020204" pitchFamily="34" charset="0"/>
              </a:rPr>
              <a:t>Richard Lewontin, Billions and billions of demons (review of </a:t>
            </a:r>
            <a:r>
              <a:rPr lang="en-US" sz="1600" b="0" i="1" dirty="0">
                <a:solidFill>
                  <a:srgbClr val="111111"/>
                </a:solidFill>
                <a:effectLst/>
                <a:latin typeface="Trebuchet MS" panose="020B0603020202020204" pitchFamily="34" charset="0"/>
              </a:rPr>
              <a:t>The Demon-Haunted World: Science as a Candle in the Dark</a:t>
            </a:r>
            <a:r>
              <a:rPr lang="en-US" sz="1600" b="0" i="0" dirty="0">
                <a:solidFill>
                  <a:srgbClr val="111111"/>
                </a:solidFill>
                <a:effectLst/>
                <a:latin typeface="Trebuchet MS" panose="020B0603020202020204" pitchFamily="34" charset="0"/>
              </a:rPr>
              <a:t> by Carl Sagan, 1997), </a:t>
            </a:r>
            <a:r>
              <a:rPr lang="en-US" sz="1600" b="0" i="1" dirty="0">
                <a:solidFill>
                  <a:srgbClr val="111111"/>
                </a:solidFill>
                <a:effectLst/>
                <a:latin typeface="Trebuchet MS" panose="020B0603020202020204" pitchFamily="34" charset="0"/>
              </a:rPr>
              <a:t>The New York Review</a:t>
            </a:r>
            <a:r>
              <a:rPr lang="en-US" sz="1600" b="0" i="0" dirty="0">
                <a:solidFill>
                  <a:srgbClr val="111111"/>
                </a:solidFill>
                <a:effectLst/>
                <a:latin typeface="Trebuchet MS" panose="020B0603020202020204" pitchFamily="34" charset="0"/>
              </a:rPr>
              <a:t>, p. 31, 9 January 1997.</a:t>
            </a:r>
            <a:endParaRPr lang="en-US" sz="1600" dirty="0">
              <a:latin typeface="Trebuchet MS" panose="020B0603020202020204" pitchFamily="34" charset="0"/>
            </a:endParaRPr>
          </a:p>
        </p:txBody>
      </p:sp>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023D480-6A2C-4EA6-90C9-51CF87EFE98D}"/>
              </a:ext>
            </a:extLst>
          </p:cNvPr>
          <p:cNvSpPr/>
          <p:nvPr/>
        </p:nvSpPr>
        <p:spPr>
          <a:xfrm>
            <a:off x="6375819" y="1867919"/>
            <a:ext cx="5444999" cy="3416320"/>
          </a:xfrm>
          <a:prstGeom prst="rect">
            <a:avLst/>
          </a:prstGeom>
        </p:spPr>
        <p:txBody>
          <a:bodyPr wrap="square">
            <a:spAutoFit/>
          </a:bodyPr>
          <a:lstStyle/>
          <a:p>
            <a:r>
              <a:rPr lang="en-US" b="0" i="0" dirty="0">
                <a:solidFill>
                  <a:srgbClr val="993300"/>
                </a:solidFill>
                <a:effectLst/>
                <a:latin typeface="Verdana" panose="020B0604030504040204" pitchFamily="34" charset="0"/>
              </a:rPr>
              <a:t>It is not that the methods and institutions of science somehow compel us to accept a material explanation of the phenomenal world, </a:t>
            </a:r>
            <a:r>
              <a:rPr lang="en-US" b="1" i="0" dirty="0">
                <a:solidFill>
                  <a:srgbClr val="993300"/>
                </a:solidFill>
                <a:effectLst/>
                <a:latin typeface="Verdana" panose="020B0604030504040204" pitchFamily="34" charset="0"/>
              </a:rPr>
              <a:t>but, on the contrary, that we are forced by our </a:t>
            </a:r>
            <a:r>
              <a:rPr lang="en-US" b="1" i="1" dirty="0">
                <a:solidFill>
                  <a:srgbClr val="993300"/>
                </a:solidFill>
                <a:effectLst/>
                <a:latin typeface="Verdana" panose="020B0604030504040204" pitchFamily="34" charset="0"/>
              </a:rPr>
              <a:t>a priori</a:t>
            </a:r>
            <a:r>
              <a:rPr lang="en-US" b="1" i="0" dirty="0">
                <a:solidFill>
                  <a:srgbClr val="993300"/>
                </a:solidFill>
                <a:effectLst/>
                <a:latin typeface="Verdana" panose="020B0604030504040204" pitchFamily="34" charset="0"/>
              </a:rPr>
              <a:t> adherence to material causes</a:t>
            </a:r>
            <a:r>
              <a:rPr lang="en-US" b="0" i="0" dirty="0">
                <a:solidFill>
                  <a:srgbClr val="993300"/>
                </a:solidFill>
                <a:effectLst/>
                <a:latin typeface="Verdana" panose="020B0604030504040204" pitchFamily="34" charset="0"/>
              </a:rPr>
              <a:t> to create an apparatus of investigation and a set of concepts that produce material explanations, no matter how counter-intuitive, no matter how mystifying to the uninitiated. Moreover, </a:t>
            </a:r>
            <a:r>
              <a:rPr lang="en-US" b="1" i="0" dirty="0">
                <a:solidFill>
                  <a:srgbClr val="993300"/>
                </a:solidFill>
                <a:effectLst/>
                <a:latin typeface="Verdana" panose="020B0604030504040204" pitchFamily="34" charset="0"/>
              </a:rPr>
              <a:t>that materialism is absolute, for we cannot allow a Divine Foot in the door… </a:t>
            </a:r>
            <a:r>
              <a:rPr lang="en-US" b="0" i="0" dirty="0">
                <a:solidFill>
                  <a:srgbClr val="993300"/>
                </a:solidFill>
                <a:effectLst/>
                <a:latin typeface="Verdana" panose="020B0604030504040204" pitchFamily="34" charset="0"/>
              </a:rPr>
              <a:t>’</a:t>
            </a:r>
          </a:p>
        </p:txBody>
      </p:sp>
      <p:sp>
        <p:nvSpPr>
          <p:cNvPr id="8" name="Rectangle 7">
            <a:extLst>
              <a:ext uri="{FF2B5EF4-FFF2-40B4-BE49-F238E27FC236}">
                <a16:creationId xmlns:a16="http://schemas.microsoft.com/office/drawing/2014/main" id="{A6210671-2732-4C7E-A1DD-0D20DBB91419}"/>
              </a:ext>
            </a:extLst>
          </p:cNvPr>
          <p:cNvSpPr/>
          <p:nvPr/>
        </p:nvSpPr>
        <p:spPr>
          <a:xfrm>
            <a:off x="3388504" y="1036279"/>
            <a:ext cx="6359930" cy="553998"/>
          </a:xfrm>
          <a:prstGeom prst="rect">
            <a:avLst/>
          </a:prstGeom>
        </p:spPr>
        <p:txBody>
          <a:bodyPr wrap="square">
            <a:spAutoFit/>
          </a:bodyPr>
          <a:lstStyle/>
          <a:p>
            <a:pPr fontAlgn="base"/>
            <a:r>
              <a:rPr lang="en-US" sz="3000" dirty="0">
                <a:solidFill>
                  <a:srgbClr val="000000"/>
                </a:solidFill>
                <a:effectLst/>
                <a:latin typeface="Arial Black" panose="020B0A04020102020204" pitchFamily="34" charset="0"/>
              </a:rPr>
              <a:t>Materialism is Anti-Creation</a:t>
            </a:r>
          </a:p>
        </p:txBody>
      </p:sp>
    </p:spTree>
    <p:extLst>
      <p:ext uri="{BB962C8B-B14F-4D97-AF65-F5344CB8AC3E}">
        <p14:creationId xmlns:p14="http://schemas.microsoft.com/office/powerpoint/2010/main" val="419395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AE4215C-C001-4335-AA8C-3CF091E0CED2}"/>
              </a:ext>
            </a:extLst>
          </p:cNvPr>
          <p:cNvGraphicFramePr>
            <a:graphicFrameLocks noGrp="1"/>
          </p:cNvGraphicFramePr>
          <p:nvPr>
            <p:extLst>
              <p:ext uri="{D42A27DB-BD31-4B8C-83A1-F6EECF244321}">
                <p14:modId xmlns:p14="http://schemas.microsoft.com/office/powerpoint/2010/main" val="957133110"/>
              </p:ext>
            </p:extLst>
          </p:nvPr>
        </p:nvGraphicFramePr>
        <p:xfrm>
          <a:off x="116421" y="1443293"/>
          <a:ext cx="7136788" cy="5336118"/>
        </p:xfrm>
        <a:graphic>
          <a:graphicData uri="http://schemas.openxmlformats.org/drawingml/2006/table">
            <a:tbl>
              <a:tblPr>
                <a:tableStyleId>{5C22544A-7EE6-4342-B048-85BDC9FD1C3A}</a:tableStyleId>
              </a:tblPr>
              <a:tblGrid>
                <a:gridCol w="3629815">
                  <a:extLst>
                    <a:ext uri="{9D8B030D-6E8A-4147-A177-3AD203B41FA5}">
                      <a16:colId xmlns:a16="http://schemas.microsoft.com/office/drawing/2014/main" val="2970805747"/>
                    </a:ext>
                  </a:extLst>
                </a:gridCol>
                <a:gridCol w="3506973">
                  <a:extLst>
                    <a:ext uri="{9D8B030D-6E8A-4147-A177-3AD203B41FA5}">
                      <a16:colId xmlns:a16="http://schemas.microsoft.com/office/drawing/2014/main" val="1736798383"/>
                    </a:ext>
                  </a:extLst>
                </a:gridCol>
              </a:tblGrid>
              <a:tr h="135061">
                <a:tc>
                  <a:txBody>
                    <a:bodyPr/>
                    <a:lstStyle/>
                    <a:p>
                      <a:pPr algn="l" fontAlgn="b"/>
                      <a:r>
                        <a:rPr lang="en-US" sz="1500" u="none" strike="noStrike" dirty="0">
                          <a:effectLst/>
                        </a:rPr>
                        <a:t>All Quiet on the Western Front</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Remarque</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856093371"/>
                  </a:ext>
                </a:extLst>
              </a:tr>
              <a:tr h="135061">
                <a:tc>
                  <a:txBody>
                    <a:bodyPr/>
                    <a:lstStyle/>
                    <a:p>
                      <a:pPr algn="l" fontAlgn="b"/>
                      <a:r>
                        <a:rPr lang="en-US" sz="1500" u="none" strike="noStrike" dirty="0">
                          <a:effectLst/>
                        </a:rPr>
                        <a:t>Battle Cry of Freedom (excerpts)</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Mcpherson</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1101471392"/>
                  </a:ext>
                </a:extLst>
              </a:tr>
              <a:tr h="135061">
                <a:tc>
                  <a:txBody>
                    <a:bodyPr/>
                    <a:lstStyle/>
                    <a:p>
                      <a:pPr algn="l" fontAlgn="b"/>
                      <a:r>
                        <a:rPr lang="en-US" sz="1500" u="none" strike="noStrike" dirty="0">
                          <a:effectLst/>
                        </a:rPr>
                        <a:t>Beyond Good and Evil</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Nietzsche</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1304047591"/>
                  </a:ext>
                </a:extLst>
              </a:tr>
              <a:tr h="135061">
                <a:tc>
                  <a:txBody>
                    <a:bodyPr/>
                    <a:lstStyle/>
                    <a:p>
                      <a:pPr algn="l" fontAlgn="b"/>
                      <a:r>
                        <a:rPr lang="en-US" sz="1500" b="0" i="0" u="none" strike="noStrike" dirty="0">
                          <a:solidFill>
                            <a:srgbClr val="C00000"/>
                          </a:solidFill>
                          <a:effectLst/>
                          <a:latin typeface="Calibri" panose="020F0502020204030204" pitchFamily="34" charset="0"/>
                        </a:rPr>
                        <a:t>Bible, The</a:t>
                      </a:r>
                    </a:p>
                  </a:txBody>
                  <a:tcPr marL="4351" marR="4351" marT="4351" marB="0" anchor="b"/>
                </a:tc>
                <a:tc>
                  <a:txBody>
                    <a:bodyPr/>
                    <a:lstStyle/>
                    <a:p>
                      <a:pPr algn="l" fontAlgn="b"/>
                      <a:r>
                        <a:rPr lang="en-US" sz="1500" b="0" i="0" u="none" strike="noStrike" dirty="0">
                          <a:solidFill>
                            <a:srgbClr val="C00000"/>
                          </a:solidFill>
                          <a:effectLst/>
                          <a:latin typeface="Calibri" panose="020F0502020204030204" pitchFamily="34" charset="0"/>
                        </a:rPr>
                        <a:t>God</a:t>
                      </a:r>
                    </a:p>
                  </a:txBody>
                  <a:tcPr marL="4351" marR="4351" marT="4351" marB="0" anchor="b"/>
                </a:tc>
                <a:extLst>
                  <a:ext uri="{0D108BD9-81ED-4DB2-BD59-A6C34878D82A}">
                    <a16:rowId xmlns:a16="http://schemas.microsoft.com/office/drawing/2014/main" val="3666035823"/>
                  </a:ext>
                </a:extLst>
              </a:tr>
              <a:tr h="135061">
                <a:tc>
                  <a:txBody>
                    <a:bodyPr/>
                    <a:lstStyle/>
                    <a:p>
                      <a:pPr algn="l" fontAlgn="b"/>
                      <a:r>
                        <a:rPr lang="en-US" sz="1500" u="none" strike="noStrike" dirty="0">
                          <a:effectLst/>
                        </a:rPr>
                        <a:t>Brave New World</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Huxley</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3802400786"/>
                  </a:ext>
                </a:extLst>
              </a:tr>
              <a:tr h="135061">
                <a:tc>
                  <a:txBody>
                    <a:bodyPr/>
                    <a:lstStyle/>
                    <a:p>
                      <a:pPr algn="l" fontAlgn="b"/>
                      <a:r>
                        <a:rPr lang="en-US" sz="1500" u="none" strike="noStrike" dirty="0">
                          <a:effectLst/>
                        </a:rPr>
                        <a:t>Citizen Soldiers (excerpts)</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Ambrose</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1963781175"/>
                  </a:ext>
                </a:extLst>
              </a:tr>
              <a:tr h="135061">
                <a:tc>
                  <a:txBody>
                    <a:bodyPr/>
                    <a:lstStyle/>
                    <a:p>
                      <a:pPr algn="l" fontAlgn="b"/>
                      <a:r>
                        <a:rPr lang="en-US" sz="1500" u="none" strike="noStrike" dirty="0">
                          <a:effectLst/>
                        </a:rPr>
                        <a:t>Democracy in America (excerpts)</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de Tocqueville</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1727544032"/>
                  </a:ext>
                </a:extLst>
              </a:tr>
              <a:tr h="135061">
                <a:tc>
                  <a:txBody>
                    <a:bodyPr/>
                    <a:lstStyle/>
                    <a:p>
                      <a:pPr algn="l" fontAlgn="b"/>
                      <a:r>
                        <a:rPr lang="en-US" sz="1500" u="none" strike="noStrike">
                          <a:effectLst/>
                        </a:rPr>
                        <a:t>Emma</a:t>
                      </a:r>
                      <a:endParaRPr lang="en-US" sz="1500" b="0" i="0" u="none" strike="noStrike">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Austen</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45582195"/>
                  </a:ext>
                </a:extLst>
              </a:tr>
              <a:tr h="135061">
                <a:tc>
                  <a:txBody>
                    <a:bodyPr/>
                    <a:lstStyle/>
                    <a:p>
                      <a:pPr algn="l" fontAlgn="b"/>
                      <a:r>
                        <a:rPr lang="en-US" sz="1500" u="none" strike="noStrike">
                          <a:effectLst/>
                        </a:rPr>
                        <a:t>Adventures of Huckleberry Finn</a:t>
                      </a:r>
                      <a:endParaRPr lang="en-US" sz="1500" b="0" i="0" u="none" strike="noStrike">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Twain</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2358550715"/>
                  </a:ext>
                </a:extLst>
              </a:tr>
              <a:tr h="135061">
                <a:tc>
                  <a:txBody>
                    <a:bodyPr/>
                    <a:lstStyle/>
                    <a:p>
                      <a:pPr algn="l" fontAlgn="b"/>
                      <a:r>
                        <a:rPr lang="en-US" sz="1500" i="1" u="none" strike="noStrike" dirty="0">
                          <a:effectLst/>
                        </a:rPr>
                        <a:t>I Have a Dream </a:t>
                      </a:r>
                      <a:r>
                        <a:rPr lang="en-US" sz="1500" u="none" strike="noStrike" dirty="0">
                          <a:effectLst/>
                        </a:rPr>
                        <a:t>&amp; </a:t>
                      </a:r>
                      <a:r>
                        <a:rPr lang="en-US" sz="1500" i="1" u="none" strike="noStrike" dirty="0">
                          <a:effectLst/>
                        </a:rPr>
                        <a:t>Letter from Birmingham Jail</a:t>
                      </a:r>
                      <a:endParaRPr lang="en-US" sz="1500" b="0" i="1"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King, ML</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1030366320"/>
                  </a:ext>
                </a:extLst>
              </a:tr>
              <a:tr h="135061">
                <a:tc>
                  <a:txBody>
                    <a:bodyPr/>
                    <a:lstStyle/>
                    <a:p>
                      <a:pPr algn="l" fontAlgn="b"/>
                      <a:r>
                        <a:rPr lang="en-US" sz="1500" u="none" strike="noStrike" dirty="0">
                          <a:effectLst/>
                        </a:rPr>
                        <a:t>Leviathan (excerpts)</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Hobbes</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1668378050"/>
                  </a:ext>
                </a:extLst>
              </a:tr>
              <a:tr h="135061">
                <a:tc>
                  <a:txBody>
                    <a:bodyPr/>
                    <a:lstStyle/>
                    <a:p>
                      <a:pPr algn="l" fontAlgn="b"/>
                      <a:r>
                        <a:rPr lang="en-US" sz="1500" u="none" strike="noStrike">
                          <a:effectLst/>
                        </a:rPr>
                        <a:t>Moby-Dick</a:t>
                      </a:r>
                      <a:endParaRPr lang="en-US" sz="1500" b="0" i="0" u="none" strike="noStrike">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Melville</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2870346685"/>
                  </a:ext>
                </a:extLst>
              </a:tr>
              <a:tr h="135061">
                <a:tc>
                  <a:txBody>
                    <a:bodyPr/>
                    <a:lstStyle/>
                    <a:p>
                      <a:pPr algn="l" fontAlgn="b"/>
                      <a:r>
                        <a:rPr lang="en-US" sz="1500" u="none" strike="noStrike" dirty="0">
                          <a:effectLst/>
                        </a:rPr>
                        <a:t>Notes from Underground</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Dostoyevsky</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2012789501"/>
                  </a:ext>
                </a:extLst>
              </a:tr>
              <a:tr h="135061">
                <a:tc>
                  <a:txBody>
                    <a:bodyPr/>
                    <a:lstStyle/>
                    <a:p>
                      <a:pPr algn="l" fontAlgn="b"/>
                      <a:r>
                        <a:rPr lang="en-US" sz="1500" u="none" strike="noStrike" dirty="0">
                          <a:effectLst/>
                        </a:rPr>
                        <a:t>One Day in the Life of Ivan Denisovich</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Solzhenitsyn</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1797144918"/>
                  </a:ext>
                </a:extLst>
              </a:tr>
              <a:tr h="135061">
                <a:tc>
                  <a:txBody>
                    <a:bodyPr/>
                    <a:lstStyle/>
                    <a:p>
                      <a:pPr algn="l" fontAlgn="b"/>
                      <a:r>
                        <a:rPr lang="en-US" sz="1500" u="none" strike="noStrike">
                          <a:effectLst/>
                        </a:rPr>
                        <a:t>Origin and Principles of the American Revolution, The</a:t>
                      </a:r>
                      <a:endParaRPr lang="en-US" sz="1500" b="0" i="0" u="none" strike="noStrike">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von Gentz, </a:t>
                      </a:r>
                    </a:p>
                    <a:p>
                      <a:pPr algn="l" fontAlgn="b"/>
                      <a:r>
                        <a:rPr lang="en-US" sz="1500" u="none" strike="noStrike" dirty="0">
                          <a:effectLst/>
                        </a:rPr>
                        <a:t>John Quincy Adams, transl.</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3890179064"/>
                  </a:ext>
                </a:extLst>
              </a:tr>
              <a:tr h="135061">
                <a:tc>
                  <a:txBody>
                    <a:bodyPr/>
                    <a:lstStyle/>
                    <a:p>
                      <a:pPr algn="l" fontAlgn="b"/>
                      <a:r>
                        <a:rPr lang="en-US" sz="1500" u="none" strike="noStrike">
                          <a:effectLst/>
                        </a:rPr>
                        <a:t>Paradise Lost</a:t>
                      </a:r>
                      <a:endParaRPr lang="en-US" sz="1500" b="0" i="0" u="none" strike="noStrike">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Milton</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2000901464"/>
                  </a:ext>
                </a:extLst>
              </a:tr>
              <a:tr h="135061">
                <a:tc>
                  <a:txBody>
                    <a:bodyPr/>
                    <a:lstStyle/>
                    <a:p>
                      <a:pPr algn="l" fontAlgn="b"/>
                      <a:r>
                        <a:rPr lang="en-US" sz="1500" u="none" strike="noStrike">
                          <a:effectLst/>
                        </a:rPr>
                        <a:t>Pensees</a:t>
                      </a:r>
                      <a:endParaRPr lang="en-US" sz="1500" b="0" i="0" u="none" strike="noStrike">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Pascal</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2462671668"/>
                  </a:ext>
                </a:extLst>
              </a:tr>
              <a:tr h="945430">
                <a:tc>
                  <a:txBody>
                    <a:bodyPr/>
                    <a:lstStyle/>
                    <a:p>
                      <a:pPr algn="l" fontAlgn="t"/>
                      <a:r>
                        <a:rPr lang="en-US" sz="1500" u="none" strike="noStrike" dirty="0">
                          <a:effectLst/>
                        </a:rPr>
                        <a:t>Portable Enlightenment Reader, The  (selections)</a:t>
                      </a:r>
                      <a:endParaRPr lang="en-US" sz="1500" b="0" i="0" u="none" strike="noStrike" dirty="0">
                        <a:solidFill>
                          <a:srgbClr val="000000"/>
                        </a:solidFill>
                        <a:effectLst/>
                        <a:latin typeface="Calibri" panose="020F0502020204030204" pitchFamily="34" charset="0"/>
                      </a:endParaRPr>
                    </a:p>
                  </a:txBody>
                  <a:tcPr marL="4351" marR="4351" marT="4351" marB="0"/>
                </a:tc>
                <a:tc>
                  <a:txBody>
                    <a:bodyPr/>
                    <a:lstStyle/>
                    <a:p>
                      <a:pPr algn="l" fontAlgn="t"/>
                      <a:r>
                        <a:rPr lang="en-US" sz="1500" u="none" strike="noStrike" dirty="0">
                          <a:effectLst/>
                        </a:rPr>
                        <a:t>Kramnick, editor</a:t>
                      </a:r>
                    </a:p>
                    <a:p>
                      <a:pPr algn="l" fontAlgn="t"/>
                      <a:r>
                        <a:rPr lang="en-US" sz="1500" u="none" strike="noStrike" dirty="0">
                          <a:effectLst/>
                        </a:rPr>
                        <a:t>Bacon, Descartes, Dumarsais,               Franklin, Jefferson, Kant,                           la Mettre,  Newton, Paine,                           Priestly, Voltaire</a:t>
                      </a:r>
                    </a:p>
                  </a:txBody>
                  <a:tcPr marL="4351" marR="4351" marT="4351" marB="0"/>
                </a:tc>
                <a:extLst>
                  <a:ext uri="{0D108BD9-81ED-4DB2-BD59-A6C34878D82A}">
                    <a16:rowId xmlns:a16="http://schemas.microsoft.com/office/drawing/2014/main" val="2769177101"/>
                  </a:ext>
                </a:extLst>
              </a:tr>
            </a:tbl>
          </a:graphicData>
        </a:graphic>
      </p:graphicFrame>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5CF1C77-3974-449E-8E5A-7474B19C5F86}"/>
              </a:ext>
            </a:extLst>
          </p:cNvPr>
          <p:cNvSpPr txBox="1"/>
          <p:nvPr/>
        </p:nvSpPr>
        <p:spPr>
          <a:xfrm>
            <a:off x="2103564" y="980973"/>
            <a:ext cx="2319161" cy="369332"/>
          </a:xfrm>
          <a:prstGeom prst="rect">
            <a:avLst/>
          </a:prstGeom>
          <a:noFill/>
        </p:spPr>
        <p:txBody>
          <a:bodyPr wrap="none" rtlCol="0">
            <a:spAutoFit/>
          </a:bodyPr>
          <a:lstStyle/>
          <a:p>
            <a:r>
              <a:rPr lang="en-US" b="1" dirty="0"/>
              <a:t>Omnibus VI (grade 12)</a:t>
            </a:r>
          </a:p>
        </p:txBody>
      </p:sp>
      <p:graphicFrame>
        <p:nvGraphicFramePr>
          <p:cNvPr id="3" name="Table 2">
            <a:extLst>
              <a:ext uri="{FF2B5EF4-FFF2-40B4-BE49-F238E27FC236}">
                <a16:creationId xmlns:a16="http://schemas.microsoft.com/office/drawing/2014/main" id="{03438C6C-56CF-40CD-98E2-8C9F14371FE3}"/>
              </a:ext>
            </a:extLst>
          </p:cNvPr>
          <p:cNvGraphicFramePr>
            <a:graphicFrameLocks noGrp="1"/>
          </p:cNvGraphicFramePr>
          <p:nvPr>
            <p:extLst>
              <p:ext uri="{D42A27DB-BD31-4B8C-83A1-F6EECF244321}">
                <p14:modId xmlns:p14="http://schemas.microsoft.com/office/powerpoint/2010/main" val="2863260005"/>
              </p:ext>
            </p:extLst>
          </p:nvPr>
        </p:nvGraphicFramePr>
        <p:xfrm>
          <a:off x="6182018" y="274187"/>
          <a:ext cx="5893561" cy="6505224"/>
        </p:xfrm>
        <a:graphic>
          <a:graphicData uri="http://schemas.openxmlformats.org/drawingml/2006/table">
            <a:tbl>
              <a:tblPr>
                <a:tableStyleId>{5C22544A-7EE6-4342-B048-85BDC9FD1C3A}</a:tableStyleId>
              </a:tblPr>
              <a:tblGrid>
                <a:gridCol w="3925276">
                  <a:extLst>
                    <a:ext uri="{9D8B030D-6E8A-4147-A177-3AD203B41FA5}">
                      <a16:colId xmlns:a16="http://schemas.microsoft.com/office/drawing/2014/main" val="2970805747"/>
                    </a:ext>
                  </a:extLst>
                </a:gridCol>
                <a:gridCol w="1968285">
                  <a:extLst>
                    <a:ext uri="{9D8B030D-6E8A-4147-A177-3AD203B41FA5}">
                      <a16:colId xmlns:a16="http://schemas.microsoft.com/office/drawing/2014/main" val="1736798383"/>
                    </a:ext>
                  </a:extLst>
                </a:gridCol>
              </a:tblGrid>
              <a:tr h="107331">
                <a:tc>
                  <a:txBody>
                    <a:bodyPr/>
                    <a:lstStyle/>
                    <a:p>
                      <a:pPr algn="l" fontAlgn="b"/>
                      <a:r>
                        <a:rPr lang="en-US" sz="1500" u="none" strike="noStrike" dirty="0">
                          <a:effectLst/>
                        </a:rPr>
                        <a:t>Robinson Crusoe</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Defoe</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81262377"/>
                  </a:ext>
                </a:extLst>
              </a:tr>
              <a:tr h="135061">
                <a:tc>
                  <a:txBody>
                    <a:bodyPr/>
                    <a:lstStyle/>
                    <a:p>
                      <a:pPr algn="l" fontAlgn="b"/>
                      <a:r>
                        <a:rPr lang="en-US" sz="1500" u="none" strike="noStrike">
                          <a:effectLst/>
                        </a:rPr>
                        <a:t>Stranger, The</a:t>
                      </a:r>
                      <a:endParaRPr lang="en-US" sz="1500" b="0" i="0" u="none" strike="noStrike">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Camus</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3201749294"/>
                  </a:ext>
                </a:extLst>
              </a:tr>
              <a:tr h="135061">
                <a:tc>
                  <a:txBody>
                    <a:bodyPr/>
                    <a:lstStyle/>
                    <a:p>
                      <a:pPr algn="l" fontAlgn="b"/>
                      <a:r>
                        <a:rPr lang="en-US" sz="1500" u="none" strike="noStrike">
                          <a:effectLst/>
                        </a:rPr>
                        <a:t>Sun Also Rises, The</a:t>
                      </a:r>
                      <a:endParaRPr lang="en-US" sz="1500" b="0" i="0" u="none" strike="noStrike">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Hemingway</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818719795"/>
                  </a:ext>
                </a:extLst>
              </a:tr>
              <a:tr h="135061">
                <a:tc>
                  <a:txBody>
                    <a:bodyPr/>
                    <a:lstStyle/>
                    <a:p>
                      <a:pPr algn="l" fontAlgn="b"/>
                      <a:r>
                        <a:rPr lang="en-US" sz="1500" u="none" strike="noStrike">
                          <a:effectLst/>
                        </a:rPr>
                        <a:t>Wealth of Nations</a:t>
                      </a:r>
                      <a:endParaRPr lang="en-US" sz="1500" b="0" i="0" u="none" strike="noStrike">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Adam Smith</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2503873135"/>
                  </a:ext>
                </a:extLst>
              </a:tr>
              <a:tr h="540246">
                <a:tc>
                  <a:txBody>
                    <a:bodyPr/>
                    <a:lstStyle/>
                    <a:p>
                      <a:pPr algn="l" fontAlgn="t"/>
                      <a:r>
                        <a:rPr lang="en-US" sz="1500" u="none" strike="noStrike" dirty="0">
                          <a:effectLst/>
                        </a:rPr>
                        <a:t>Fifty (50) Great Short Stories, The</a:t>
                      </a:r>
                    </a:p>
                    <a:p>
                      <a:pPr algn="l" fontAlgn="t"/>
                      <a:r>
                        <a:rPr lang="en-US" sz="1500" u="none" strike="noStrike" dirty="0">
                          <a:effectLst/>
                        </a:rPr>
                        <a:t>(selections)</a:t>
                      </a:r>
                      <a:endParaRPr lang="en-US" sz="1500" b="0" i="0" u="none" strike="noStrike" dirty="0">
                        <a:solidFill>
                          <a:srgbClr val="000000"/>
                        </a:solidFill>
                        <a:effectLst/>
                        <a:latin typeface="Calibri" panose="020F0502020204030204" pitchFamily="34" charset="0"/>
                      </a:endParaRPr>
                    </a:p>
                  </a:txBody>
                  <a:tcPr marL="4351" marR="4351" marT="4351" marB="0"/>
                </a:tc>
                <a:tc>
                  <a:txBody>
                    <a:bodyPr/>
                    <a:lstStyle/>
                    <a:p>
                      <a:pPr algn="l" fontAlgn="t"/>
                      <a:r>
                        <a:rPr lang="en-US" sz="1500" u="none" strike="noStrike" dirty="0">
                          <a:effectLst/>
                        </a:rPr>
                        <a:t>Crane, Milton, editor; </a:t>
                      </a:r>
                      <a:r>
                        <a:rPr lang="en-US" sz="1500" b="0" i="0" u="none" strike="noStrike" dirty="0">
                          <a:solidFill>
                            <a:srgbClr val="000000"/>
                          </a:solidFill>
                          <a:effectLst/>
                          <a:latin typeface="Calibri" panose="020F0502020204030204" pitchFamily="34" charset="0"/>
                        </a:rPr>
                        <a:t>Forster, Hemingway, Maugham, O’Connor, Porter, Thurber</a:t>
                      </a:r>
                      <a:endParaRPr lang="en-US" sz="1500" u="none" strike="noStrike" dirty="0">
                        <a:effectLst/>
                      </a:endParaRPr>
                    </a:p>
                  </a:txBody>
                  <a:tcPr marL="4351" marR="4351" marT="4351" marB="0"/>
                </a:tc>
                <a:extLst>
                  <a:ext uri="{0D108BD9-81ED-4DB2-BD59-A6C34878D82A}">
                    <a16:rowId xmlns:a16="http://schemas.microsoft.com/office/drawing/2014/main" val="3331343364"/>
                  </a:ext>
                </a:extLst>
              </a:tr>
              <a:tr h="135061">
                <a:tc>
                  <a:txBody>
                    <a:bodyPr/>
                    <a:lstStyle/>
                    <a:p>
                      <a:pPr algn="l" fontAlgn="b"/>
                      <a:r>
                        <a:rPr lang="en-US" sz="1500" u="none" strike="noStrike" dirty="0">
                          <a:effectLst/>
                        </a:rPr>
                        <a:t>"The Wasteland" &amp; "Ash Wednesday"</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Elliot, TS</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300770310"/>
                  </a:ext>
                </a:extLst>
              </a:tr>
              <a:tr h="135061">
                <a:tc>
                  <a:txBody>
                    <a:bodyPr/>
                    <a:lstStyle/>
                    <a:p>
                      <a:pPr algn="l" fontAlgn="b"/>
                      <a:r>
                        <a:rPr lang="en-US" sz="1500" u="none" strike="noStrike">
                          <a:effectLst/>
                        </a:rPr>
                        <a:t>Common Sense</a:t>
                      </a:r>
                      <a:endParaRPr lang="en-US" sz="1500" b="0" i="0" u="none" strike="noStrike">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Paine</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3344249387"/>
                  </a:ext>
                </a:extLst>
              </a:tr>
              <a:tr h="135061">
                <a:tc>
                  <a:txBody>
                    <a:bodyPr/>
                    <a:lstStyle/>
                    <a:p>
                      <a:pPr algn="l" fontAlgn="b"/>
                      <a:r>
                        <a:rPr lang="en-US" sz="1500" b="0" i="0" u="none" strike="noStrike" dirty="0">
                          <a:solidFill>
                            <a:srgbClr val="000000"/>
                          </a:solidFill>
                          <a:effectLst/>
                          <a:latin typeface="Calibri" panose="020F0502020204030204" pitchFamily="34" charset="0"/>
                        </a:rPr>
                        <a:t>Guns of August, The</a:t>
                      </a:r>
                    </a:p>
                  </a:txBody>
                  <a:tcPr marL="4351" marR="4351" marT="4351" marB="0" anchor="b"/>
                </a:tc>
                <a:tc>
                  <a:txBody>
                    <a:bodyPr/>
                    <a:lstStyle/>
                    <a:p>
                      <a:pPr algn="l" fontAlgn="b"/>
                      <a:r>
                        <a:rPr lang="en-US" sz="1500" b="0" i="0" u="none" strike="noStrike" dirty="0">
                          <a:solidFill>
                            <a:srgbClr val="000000"/>
                          </a:solidFill>
                          <a:effectLst/>
                          <a:latin typeface="Calibri" panose="020F0502020204030204" pitchFamily="34" charset="0"/>
                        </a:rPr>
                        <a:t>Tuchman</a:t>
                      </a:r>
                    </a:p>
                  </a:txBody>
                  <a:tcPr marL="4351" marR="4351" marT="4351" marB="0" anchor="b"/>
                </a:tc>
                <a:extLst>
                  <a:ext uri="{0D108BD9-81ED-4DB2-BD59-A6C34878D82A}">
                    <a16:rowId xmlns:a16="http://schemas.microsoft.com/office/drawing/2014/main" val="1314978612"/>
                  </a:ext>
                </a:extLst>
              </a:tr>
              <a:tr h="135061">
                <a:tc>
                  <a:txBody>
                    <a:bodyPr/>
                    <a:lstStyle/>
                    <a:p>
                      <a:pPr algn="l" fontAlgn="b"/>
                      <a:r>
                        <a:rPr lang="en-US" sz="1500" u="none" strike="noStrike" dirty="0">
                          <a:effectLst/>
                        </a:rPr>
                        <a:t>Hamlet</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Shakespeare</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1271875741"/>
                  </a:ext>
                </a:extLst>
              </a:tr>
              <a:tr h="135061">
                <a:tc>
                  <a:txBody>
                    <a:bodyPr/>
                    <a:lstStyle/>
                    <a:p>
                      <a:pPr algn="l" fontAlgn="b"/>
                      <a:r>
                        <a:rPr lang="en-US" sz="1500" u="none" strike="noStrike" dirty="0">
                          <a:effectLst/>
                        </a:rPr>
                        <a:t>Heart of Darkness</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Conrad</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1385815083"/>
                  </a:ext>
                </a:extLst>
              </a:tr>
              <a:tr h="135061">
                <a:tc>
                  <a:txBody>
                    <a:bodyPr/>
                    <a:lstStyle/>
                    <a:p>
                      <a:pPr algn="l" fontAlgn="b"/>
                      <a:r>
                        <a:rPr lang="en-US" sz="1500" u="none" strike="noStrike">
                          <a:effectLst/>
                        </a:rPr>
                        <a:t>Interpretation of Dreams</a:t>
                      </a:r>
                      <a:endParaRPr lang="en-US" sz="1500" b="0" i="0" u="none" strike="noStrike">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Freud</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586428712"/>
                  </a:ext>
                </a:extLst>
              </a:tr>
              <a:tr h="135061">
                <a:tc>
                  <a:txBody>
                    <a:bodyPr/>
                    <a:lstStyle/>
                    <a:p>
                      <a:pPr algn="l" fontAlgn="b"/>
                      <a:r>
                        <a:rPr lang="en-US" sz="1500" u="none" strike="noStrike">
                          <a:effectLst/>
                        </a:rPr>
                        <a:t>John Adams</a:t>
                      </a:r>
                      <a:endParaRPr lang="en-US" sz="1500" b="0" i="0" u="none" strike="noStrike">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McCullough</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3090107628"/>
                  </a:ext>
                </a:extLst>
              </a:tr>
              <a:tr h="135061">
                <a:tc>
                  <a:txBody>
                    <a:bodyPr/>
                    <a:lstStyle/>
                    <a:p>
                      <a:pPr algn="l" fontAlgn="b"/>
                      <a:r>
                        <a:rPr lang="en-US" sz="1500" u="none" strike="noStrike">
                          <a:effectLst/>
                        </a:rPr>
                        <a:t>Jungle, The</a:t>
                      </a:r>
                      <a:endParaRPr lang="en-US" sz="1500" b="0" i="0" u="none" strike="noStrike">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Sinclair</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2614653232"/>
                  </a:ext>
                </a:extLst>
              </a:tr>
              <a:tr h="135061">
                <a:tc>
                  <a:txBody>
                    <a:bodyPr/>
                    <a:lstStyle/>
                    <a:p>
                      <a:pPr algn="l" fontAlgn="b"/>
                      <a:r>
                        <a:rPr lang="en-US" sz="1500" u="none" strike="noStrike">
                          <a:effectLst/>
                        </a:rPr>
                        <a:t>Leaves of Grass, "Song of Myself" and "Drum Taps"</a:t>
                      </a:r>
                      <a:endParaRPr lang="en-US" sz="1500" b="0" i="0" u="none" strike="noStrike">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Whitman</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857946106"/>
                  </a:ext>
                </a:extLst>
              </a:tr>
              <a:tr h="135061">
                <a:tc>
                  <a:txBody>
                    <a:bodyPr/>
                    <a:lstStyle/>
                    <a:p>
                      <a:pPr algn="l" fontAlgn="b"/>
                      <a:r>
                        <a:rPr lang="en-US" sz="1500" u="none" strike="noStrike">
                          <a:effectLst/>
                        </a:rPr>
                        <a:t>On Christian Doctrine</a:t>
                      </a:r>
                      <a:endParaRPr lang="en-US" sz="1500" b="0" i="0" u="none" strike="noStrike">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Augustine</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4221529362"/>
                  </a:ext>
                </a:extLst>
              </a:tr>
              <a:tr h="135061">
                <a:tc>
                  <a:txBody>
                    <a:bodyPr/>
                    <a:lstStyle/>
                    <a:p>
                      <a:pPr algn="l" fontAlgn="b"/>
                      <a:r>
                        <a:rPr lang="en-US" sz="1500" u="none" strike="noStrike" dirty="0">
                          <a:effectLst/>
                        </a:rPr>
                        <a:t>Out of the Silent Planet</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Lewis, CS</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2145464381"/>
                  </a:ext>
                </a:extLst>
              </a:tr>
              <a:tr h="135061">
                <a:tc>
                  <a:txBody>
                    <a:bodyPr/>
                    <a:lstStyle/>
                    <a:p>
                      <a:pPr algn="l" fontAlgn="b"/>
                      <a:r>
                        <a:rPr lang="en-US" sz="1500" u="none" strike="noStrike" dirty="0">
                          <a:effectLst/>
                        </a:rPr>
                        <a:t>Perelandra</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Lewis, CS</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508186405"/>
                  </a:ext>
                </a:extLst>
              </a:tr>
              <a:tr h="135061">
                <a:tc>
                  <a:txBody>
                    <a:bodyPr/>
                    <a:lstStyle/>
                    <a:p>
                      <a:pPr algn="l" fontAlgn="b"/>
                      <a:r>
                        <a:rPr lang="en-US" sz="1500" u="none" strike="noStrike" dirty="0">
                          <a:effectLst/>
                        </a:rPr>
                        <a:t>That Hideous Strength</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Lewis, CS</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12097415"/>
                  </a:ext>
                </a:extLst>
              </a:tr>
              <a:tr h="135061">
                <a:tc>
                  <a:txBody>
                    <a:bodyPr/>
                    <a:lstStyle/>
                    <a:p>
                      <a:pPr algn="l" fontAlgn="b"/>
                      <a:r>
                        <a:rPr lang="en-US" sz="1500" u="none" strike="noStrike" dirty="0">
                          <a:effectLst/>
                        </a:rPr>
                        <a:t>Picture of Dorian Gray, The</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Wilde</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1945161069"/>
                  </a:ext>
                </a:extLst>
              </a:tr>
              <a:tr h="135061">
                <a:tc>
                  <a:txBody>
                    <a:bodyPr/>
                    <a:lstStyle/>
                    <a:p>
                      <a:pPr algn="l" fontAlgn="b"/>
                      <a:r>
                        <a:rPr lang="en-US" sz="1500" u="none" strike="noStrike" dirty="0">
                          <a:effectLst/>
                        </a:rPr>
                        <a:t>Red Badge of Courage, The</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Crane, Stephen</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144543251"/>
                  </a:ext>
                </a:extLst>
              </a:tr>
              <a:tr h="135061">
                <a:tc>
                  <a:txBody>
                    <a:bodyPr/>
                    <a:lstStyle/>
                    <a:p>
                      <a:pPr algn="l" fontAlgn="b"/>
                      <a:r>
                        <a:rPr lang="en-US" sz="1500" b="0" i="0" u="none" strike="noStrike" dirty="0">
                          <a:solidFill>
                            <a:srgbClr val="000000"/>
                          </a:solidFill>
                          <a:effectLst/>
                          <a:latin typeface="Calibri" panose="020F0502020204030204" pitchFamily="34" charset="0"/>
                        </a:rPr>
                        <a:t>Self-Reliance</a:t>
                      </a:r>
                    </a:p>
                  </a:txBody>
                  <a:tcPr marL="4351" marR="4351" marT="4351" marB="0" anchor="b"/>
                </a:tc>
                <a:tc>
                  <a:txBody>
                    <a:bodyPr/>
                    <a:lstStyle/>
                    <a:p>
                      <a:pPr algn="l" fontAlgn="b"/>
                      <a:r>
                        <a:rPr lang="en-US" sz="1500" b="0" i="0" u="none" strike="noStrike" dirty="0">
                          <a:solidFill>
                            <a:srgbClr val="000000"/>
                          </a:solidFill>
                          <a:effectLst/>
                          <a:latin typeface="Calibri" panose="020F0502020204030204" pitchFamily="34" charset="0"/>
                        </a:rPr>
                        <a:t>Emerson</a:t>
                      </a:r>
                    </a:p>
                  </a:txBody>
                  <a:tcPr marL="4351" marR="4351" marT="4351" marB="0" anchor="b"/>
                </a:tc>
                <a:extLst>
                  <a:ext uri="{0D108BD9-81ED-4DB2-BD59-A6C34878D82A}">
                    <a16:rowId xmlns:a16="http://schemas.microsoft.com/office/drawing/2014/main" val="1618897530"/>
                  </a:ext>
                </a:extLst>
              </a:tr>
              <a:tr h="135061">
                <a:tc>
                  <a:txBody>
                    <a:bodyPr/>
                    <a:lstStyle/>
                    <a:p>
                      <a:pPr algn="l" fontAlgn="b"/>
                      <a:r>
                        <a:rPr lang="en-US" sz="1500" u="none" strike="noStrike" dirty="0">
                          <a:effectLst/>
                        </a:rPr>
                        <a:t>Strange Case of Dr. Jekyll and Mr. Hyde, The</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Stevenson</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368711544"/>
                  </a:ext>
                </a:extLst>
              </a:tr>
              <a:tr h="135061">
                <a:tc>
                  <a:txBody>
                    <a:bodyPr/>
                    <a:lstStyle/>
                    <a:p>
                      <a:pPr algn="l" fontAlgn="b"/>
                      <a:r>
                        <a:rPr lang="en-US" sz="1500" u="none" strike="noStrike" dirty="0">
                          <a:effectLst/>
                        </a:rPr>
                        <a:t>Civil Disobedience</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Thoreau</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2952351904"/>
                  </a:ext>
                </a:extLst>
              </a:tr>
              <a:tr h="135061">
                <a:tc>
                  <a:txBody>
                    <a:bodyPr/>
                    <a:lstStyle/>
                    <a:p>
                      <a:pPr algn="l" fontAlgn="b"/>
                      <a:r>
                        <a:rPr lang="en-US" sz="1500" u="none" strike="noStrike" dirty="0">
                          <a:effectLst/>
                        </a:rPr>
                        <a:t>Legend of Sleepy Hollow</a:t>
                      </a:r>
                      <a:endParaRPr lang="en-US" sz="1500" b="0" i="0" u="none" strike="noStrike" dirty="0">
                        <a:solidFill>
                          <a:srgbClr val="000000"/>
                        </a:solidFill>
                        <a:effectLst/>
                        <a:latin typeface="Calibri" panose="020F0502020204030204" pitchFamily="34" charset="0"/>
                      </a:endParaRPr>
                    </a:p>
                  </a:txBody>
                  <a:tcPr marL="4351" marR="4351" marT="4351" marB="0" anchor="b"/>
                </a:tc>
                <a:tc>
                  <a:txBody>
                    <a:bodyPr/>
                    <a:lstStyle/>
                    <a:p>
                      <a:pPr algn="l" fontAlgn="b"/>
                      <a:r>
                        <a:rPr lang="en-US" sz="1500" u="none" strike="noStrike" dirty="0">
                          <a:effectLst/>
                        </a:rPr>
                        <a:t>Irving</a:t>
                      </a:r>
                      <a:endParaRPr lang="en-US" sz="1500" b="0" i="0" u="none" strike="noStrike" dirty="0">
                        <a:solidFill>
                          <a:srgbClr val="000000"/>
                        </a:solidFill>
                        <a:effectLst/>
                        <a:latin typeface="Calibri" panose="020F0502020204030204" pitchFamily="34" charset="0"/>
                      </a:endParaRPr>
                    </a:p>
                  </a:txBody>
                  <a:tcPr marL="4351" marR="4351" marT="4351" marB="0" anchor="b"/>
                </a:tc>
                <a:extLst>
                  <a:ext uri="{0D108BD9-81ED-4DB2-BD59-A6C34878D82A}">
                    <a16:rowId xmlns:a16="http://schemas.microsoft.com/office/drawing/2014/main" val="1562905914"/>
                  </a:ext>
                </a:extLst>
              </a:tr>
            </a:tbl>
          </a:graphicData>
        </a:graphic>
      </p:graphicFrame>
    </p:spTree>
    <p:extLst>
      <p:ext uri="{BB962C8B-B14F-4D97-AF65-F5344CB8AC3E}">
        <p14:creationId xmlns:p14="http://schemas.microsoft.com/office/powerpoint/2010/main" val="2437241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47AAA8-A25A-4D88-BDB3-DCD24D3852A2}"/>
              </a:ext>
            </a:extLst>
          </p:cNvPr>
          <p:cNvSpPr/>
          <p:nvPr/>
        </p:nvSpPr>
        <p:spPr>
          <a:xfrm>
            <a:off x="794084" y="1028029"/>
            <a:ext cx="10539663" cy="1015663"/>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Surely, Christian teachers at Christian schools would want Christian textbooks?</a:t>
            </a:r>
          </a:p>
        </p:txBody>
      </p:sp>
      <p:pic>
        <p:nvPicPr>
          <p:cNvPr id="10" name="Graphic 9">
            <a:extLst>
              <a:ext uri="{FF2B5EF4-FFF2-40B4-BE49-F238E27FC236}">
                <a16:creationId xmlns:a16="http://schemas.microsoft.com/office/drawing/2014/main" id="{258FDCCC-29C1-4519-B6F3-4A83405F61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3134" y="1651932"/>
            <a:ext cx="1015663" cy="1015663"/>
          </a:xfrm>
          <a:prstGeom prst="rect">
            <a:avLst/>
          </a:prstGeom>
        </p:spPr>
      </p:pic>
      <p:pic>
        <p:nvPicPr>
          <p:cNvPr id="12" name="Picture 2" descr="Image result for teacher icon free">
            <a:extLst>
              <a:ext uri="{FF2B5EF4-FFF2-40B4-BE49-F238E27FC236}">
                <a16:creationId xmlns:a16="http://schemas.microsoft.com/office/drawing/2014/main" id="{58BE229A-00A7-4DC5-8D52-F7CBE14E1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48522"/>
            <a:ext cx="1771257" cy="17712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37501F2-C677-42F0-A24B-0899D885F87D}"/>
              </a:ext>
            </a:extLst>
          </p:cNvPr>
          <p:cNvSpPr txBox="1"/>
          <p:nvPr/>
        </p:nvSpPr>
        <p:spPr>
          <a:xfrm>
            <a:off x="839454" y="3127527"/>
            <a:ext cx="10373193" cy="1384995"/>
          </a:xfrm>
          <a:prstGeom prst="rect">
            <a:avLst/>
          </a:prstGeom>
          <a:noFill/>
        </p:spPr>
        <p:txBody>
          <a:bodyPr wrap="square" rtlCol="0">
            <a:spAutoFit/>
          </a:bodyPr>
          <a:lstStyle/>
          <a:p>
            <a:pPr algn="ctr"/>
            <a:r>
              <a:rPr lang="en-US" sz="2800" dirty="0">
                <a:solidFill>
                  <a:srgbClr val="993300"/>
                </a:solidFill>
              </a:rPr>
              <a:t>Objection #2</a:t>
            </a:r>
          </a:p>
          <a:p>
            <a:pPr algn="ctr"/>
            <a:r>
              <a:rPr lang="en-US" sz="2800" dirty="0">
                <a:solidFill>
                  <a:srgbClr val="993300"/>
                </a:solidFill>
              </a:rPr>
              <a:t>“Many Christian publishers promote non-Lutheran theology so it’s better to use secular textbooks and thereby avoid theological conflict.”</a:t>
            </a:r>
          </a:p>
        </p:txBody>
      </p:sp>
      <p:pic>
        <p:nvPicPr>
          <p:cNvPr id="3" name="Graphic 2" descr="Clapper board">
            <a:extLst>
              <a:ext uri="{FF2B5EF4-FFF2-40B4-BE49-F238E27FC236}">
                <a16:creationId xmlns:a16="http://schemas.microsoft.com/office/drawing/2014/main" id="{E57CACFE-D816-4B8A-8A6C-66AEEA4D10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1723" y="4603538"/>
            <a:ext cx="1903751" cy="1903751"/>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8DB379B-7EF6-4A28-BA53-E97890BA2B83}"/>
                  </a:ext>
                </a:extLst>
              </p:cNvPr>
              <p:cNvSpPr txBox="1"/>
              <p:nvPr/>
            </p:nvSpPr>
            <p:spPr>
              <a:xfrm>
                <a:off x="5713750" y="5585393"/>
                <a:ext cx="5931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C00000"/>
                          </a:solidFill>
                          <a:latin typeface="Cambria Math" panose="02040503050406030204" pitchFamily="18" charset="0"/>
                        </a:rPr>
                        <m:t>𝐓𝐖𝐎</m:t>
                      </m:r>
                    </m:oMath>
                  </m:oMathPara>
                </a14:m>
                <a:endParaRPr lang="en-US" b="1" dirty="0">
                  <a:solidFill>
                    <a:srgbClr val="C00000"/>
                  </a:solidFill>
                </a:endParaRPr>
              </a:p>
            </p:txBody>
          </p:sp>
        </mc:Choice>
        <mc:Fallback xmlns="">
          <p:sp>
            <p:nvSpPr>
              <p:cNvPr id="4" name="TextBox 3">
                <a:extLst>
                  <a:ext uri="{FF2B5EF4-FFF2-40B4-BE49-F238E27FC236}">
                    <a16:creationId xmlns:a16="http://schemas.microsoft.com/office/drawing/2014/main" id="{38DB379B-7EF6-4A28-BA53-E97890BA2B83}"/>
                  </a:ext>
                </a:extLst>
              </p:cNvPr>
              <p:cNvSpPr txBox="1">
                <a:spLocks noRot="1" noChangeAspect="1" noMove="1" noResize="1" noEditPoints="1" noAdjustHandles="1" noChangeArrowheads="1" noChangeShapeType="1" noTextEdit="1"/>
              </p:cNvSpPr>
              <p:nvPr/>
            </p:nvSpPr>
            <p:spPr>
              <a:xfrm>
                <a:off x="5713750" y="5585393"/>
                <a:ext cx="593111" cy="276999"/>
              </a:xfrm>
              <a:prstGeom prst="rect">
                <a:avLst/>
              </a:prstGeom>
              <a:blipFill>
                <a:blip r:embed="rId9"/>
                <a:stretch>
                  <a:fillRect l="-8163" r="-9184" b="-6522"/>
                </a:stretch>
              </a:blipFill>
            </p:spPr>
            <p:txBody>
              <a:bodyPr/>
              <a:lstStyle/>
              <a:p>
                <a:r>
                  <a:rPr lang="en-US">
                    <a:noFill/>
                  </a:rPr>
                  <a:t> </a:t>
                </a:r>
              </a:p>
            </p:txBody>
          </p:sp>
        </mc:Fallback>
      </mc:AlternateContent>
    </p:spTree>
    <p:extLst>
      <p:ext uri="{BB962C8B-B14F-4D97-AF65-F5344CB8AC3E}">
        <p14:creationId xmlns:p14="http://schemas.microsoft.com/office/powerpoint/2010/main" val="2293401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47AAA8-A25A-4D88-BDB3-DCD24D3852A2}"/>
              </a:ext>
            </a:extLst>
          </p:cNvPr>
          <p:cNvSpPr/>
          <p:nvPr/>
        </p:nvSpPr>
        <p:spPr>
          <a:xfrm>
            <a:off x="794084" y="1028029"/>
            <a:ext cx="10539663" cy="1015663"/>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Surely, Christian teachers at Christian schools would want Christian textbooks?</a:t>
            </a:r>
          </a:p>
        </p:txBody>
      </p:sp>
      <p:pic>
        <p:nvPicPr>
          <p:cNvPr id="10" name="Graphic 9">
            <a:extLst>
              <a:ext uri="{FF2B5EF4-FFF2-40B4-BE49-F238E27FC236}">
                <a16:creationId xmlns:a16="http://schemas.microsoft.com/office/drawing/2014/main" id="{258FDCCC-29C1-4519-B6F3-4A83405F61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3134" y="1651932"/>
            <a:ext cx="1015663" cy="1015663"/>
          </a:xfrm>
          <a:prstGeom prst="rect">
            <a:avLst/>
          </a:prstGeom>
        </p:spPr>
      </p:pic>
      <p:pic>
        <p:nvPicPr>
          <p:cNvPr id="12" name="Picture 2" descr="Image result for teacher icon free">
            <a:extLst>
              <a:ext uri="{FF2B5EF4-FFF2-40B4-BE49-F238E27FC236}">
                <a16:creationId xmlns:a16="http://schemas.microsoft.com/office/drawing/2014/main" id="{58BE229A-00A7-4DC5-8D52-F7CBE14E1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48522"/>
            <a:ext cx="1771257" cy="17712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cience Discovery Works: Complete Level 6 (Houghton Mifflin science)">
            <a:extLst>
              <a:ext uri="{FF2B5EF4-FFF2-40B4-BE49-F238E27FC236}">
                <a16:creationId xmlns:a16="http://schemas.microsoft.com/office/drawing/2014/main" id="{27E609E9-7614-4A07-9FE5-B80F4D925A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7405" y="4876896"/>
            <a:ext cx="1117626" cy="1490168"/>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B1E83A4A-5A03-49CB-9492-19E0AB3E3F8F}"/>
              </a:ext>
            </a:extLst>
          </p:cNvPr>
          <p:cNvSpPr/>
          <p:nvPr/>
        </p:nvSpPr>
        <p:spPr>
          <a:xfrm>
            <a:off x="5539931" y="5397938"/>
            <a:ext cx="58359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8" descr="Image result for girl">
            <a:extLst>
              <a:ext uri="{FF2B5EF4-FFF2-40B4-BE49-F238E27FC236}">
                <a16:creationId xmlns:a16="http://schemas.microsoft.com/office/drawing/2014/main" id="{F3705F24-08F9-4758-B568-82E5D0BBDF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8158" y="4880997"/>
            <a:ext cx="1117626" cy="15185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AACE089-83FF-4DA7-8D35-69C897C86306}"/>
              </a:ext>
            </a:extLst>
          </p:cNvPr>
          <p:cNvSpPr txBox="1"/>
          <p:nvPr/>
        </p:nvSpPr>
        <p:spPr>
          <a:xfrm>
            <a:off x="8895056" y="5347866"/>
            <a:ext cx="1361270" cy="584775"/>
          </a:xfrm>
          <a:prstGeom prst="rect">
            <a:avLst/>
          </a:prstGeom>
          <a:noFill/>
        </p:spPr>
        <p:txBody>
          <a:bodyPr wrap="none" rtlCol="0">
            <a:spAutoFit/>
          </a:bodyPr>
          <a:lstStyle/>
          <a:p>
            <a:r>
              <a:rPr lang="en-US" sz="3200" dirty="0"/>
              <a:t>©1999</a:t>
            </a:r>
          </a:p>
        </p:txBody>
      </p:sp>
      <p:sp>
        <p:nvSpPr>
          <p:cNvPr id="15" name="TextBox 14">
            <a:extLst>
              <a:ext uri="{FF2B5EF4-FFF2-40B4-BE49-F238E27FC236}">
                <a16:creationId xmlns:a16="http://schemas.microsoft.com/office/drawing/2014/main" id="{B163590D-2495-4E8E-9056-E3F3BF70E818}"/>
              </a:ext>
            </a:extLst>
          </p:cNvPr>
          <p:cNvSpPr txBox="1"/>
          <p:nvPr/>
        </p:nvSpPr>
        <p:spPr>
          <a:xfrm>
            <a:off x="839454" y="3127527"/>
            <a:ext cx="10373193" cy="1384995"/>
          </a:xfrm>
          <a:prstGeom prst="rect">
            <a:avLst/>
          </a:prstGeom>
          <a:noFill/>
        </p:spPr>
        <p:txBody>
          <a:bodyPr wrap="square" rtlCol="0">
            <a:spAutoFit/>
          </a:bodyPr>
          <a:lstStyle/>
          <a:p>
            <a:pPr algn="ctr"/>
            <a:r>
              <a:rPr lang="en-US" sz="2800" dirty="0">
                <a:solidFill>
                  <a:srgbClr val="993300"/>
                </a:solidFill>
              </a:rPr>
              <a:t>Objection #2</a:t>
            </a:r>
          </a:p>
          <a:p>
            <a:pPr algn="ctr"/>
            <a:r>
              <a:rPr lang="en-US" sz="2800" dirty="0">
                <a:solidFill>
                  <a:srgbClr val="993300"/>
                </a:solidFill>
              </a:rPr>
              <a:t>“Many Christian publishers promote non-Lutheran theology so it’s better to use secular textbooks and thereby avoid theological conflict.”</a:t>
            </a:r>
          </a:p>
        </p:txBody>
      </p:sp>
    </p:spTree>
    <p:extLst>
      <p:ext uri="{BB962C8B-B14F-4D97-AF65-F5344CB8AC3E}">
        <p14:creationId xmlns:p14="http://schemas.microsoft.com/office/powerpoint/2010/main" val="11778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BE268E3-37B2-459F-9E31-9A6845262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10" y="2128259"/>
            <a:ext cx="6686550" cy="5372100"/>
          </a:xfrm>
          <a:prstGeom prst="rect">
            <a:avLst/>
          </a:prstGeom>
        </p:spPr>
      </p:pic>
      <p:pic>
        <p:nvPicPr>
          <p:cNvPr id="8" name="Picture 7">
            <a:extLst>
              <a:ext uri="{FF2B5EF4-FFF2-40B4-BE49-F238E27FC236}">
                <a16:creationId xmlns:a16="http://schemas.microsoft.com/office/drawing/2014/main" id="{AE6E1B49-E43B-45AB-9A02-AE64CE1BAB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4894" y="2547565"/>
            <a:ext cx="6686550" cy="4086225"/>
          </a:xfrm>
          <a:prstGeom prst="rect">
            <a:avLst/>
          </a:prstGeom>
        </p:spPr>
      </p:pic>
      <p:sp>
        <p:nvSpPr>
          <p:cNvPr id="9" name="Rectangle 8">
            <a:extLst>
              <a:ext uri="{FF2B5EF4-FFF2-40B4-BE49-F238E27FC236}">
                <a16:creationId xmlns:a16="http://schemas.microsoft.com/office/drawing/2014/main" id="{82B5BBD6-19E9-4C88-B2A0-2CBF5F401AE5}"/>
              </a:ext>
            </a:extLst>
          </p:cNvPr>
          <p:cNvSpPr/>
          <p:nvPr/>
        </p:nvSpPr>
        <p:spPr>
          <a:xfrm>
            <a:off x="794084" y="1028029"/>
            <a:ext cx="10539663" cy="1015663"/>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Surely, Christian teachers at Christian schools would want Christian textbooks?</a:t>
            </a:r>
          </a:p>
        </p:txBody>
      </p:sp>
    </p:spTree>
    <p:extLst>
      <p:ext uri="{BB962C8B-B14F-4D97-AF65-F5344CB8AC3E}">
        <p14:creationId xmlns:p14="http://schemas.microsoft.com/office/powerpoint/2010/main" val="1014449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E6E1B49-E43B-45AB-9A02-AE64CE1BA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571" y="2043446"/>
            <a:ext cx="8086857" cy="4941968"/>
          </a:xfrm>
          <a:prstGeom prst="rect">
            <a:avLst/>
          </a:prstGeom>
        </p:spPr>
      </p:pic>
      <p:sp>
        <p:nvSpPr>
          <p:cNvPr id="5" name="Rectangle 4">
            <a:extLst>
              <a:ext uri="{FF2B5EF4-FFF2-40B4-BE49-F238E27FC236}">
                <a16:creationId xmlns:a16="http://schemas.microsoft.com/office/drawing/2014/main" id="{408C8C3C-8A7C-4765-8E8D-9BF1D657B99C}"/>
              </a:ext>
            </a:extLst>
          </p:cNvPr>
          <p:cNvSpPr/>
          <p:nvPr/>
        </p:nvSpPr>
        <p:spPr>
          <a:xfrm>
            <a:off x="794084" y="1028029"/>
            <a:ext cx="10539663" cy="1015663"/>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Surely, Christian teachers at Christian schools would want Christian textbooks?</a:t>
            </a:r>
          </a:p>
        </p:txBody>
      </p:sp>
    </p:spTree>
    <p:extLst>
      <p:ext uri="{BB962C8B-B14F-4D97-AF65-F5344CB8AC3E}">
        <p14:creationId xmlns:p14="http://schemas.microsoft.com/office/powerpoint/2010/main" val="1592462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001A628-6FAE-4F8D-9C0E-09ED6CA56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42" y="2121670"/>
            <a:ext cx="5527756" cy="4704473"/>
          </a:xfrm>
          <a:prstGeom prst="rect">
            <a:avLst/>
          </a:prstGeom>
        </p:spPr>
      </p:pic>
      <p:pic>
        <p:nvPicPr>
          <p:cNvPr id="5" name="Picture 4">
            <a:extLst>
              <a:ext uri="{FF2B5EF4-FFF2-40B4-BE49-F238E27FC236}">
                <a16:creationId xmlns:a16="http://schemas.microsoft.com/office/drawing/2014/main" id="{C6E3E319-F1BE-4984-A84D-7C1F27D30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9202" y="2176091"/>
            <a:ext cx="5527756" cy="4665043"/>
          </a:xfrm>
          <a:prstGeom prst="rect">
            <a:avLst/>
          </a:prstGeom>
        </p:spPr>
      </p:pic>
      <p:sp>
        <p:nvSpPr>
          <p:cNvPr id="8" name="Rectangle 7">
            <a:extLst>
              <a:ext uri="{FF2B5EF4-FFF2-40B4-BE49-F238E27FC236}">
                <a16:creationId xmlns:a16="http://schemas.microsoft.com/office/drawing/2014/main" id="{017C30FD-F509-4203-A2BE-C47967D848D9}"/>
              </a:ext>
            </a:extLst>
          </p:cNvPr>
          <p:cNvSpPr/>
          <p:nvPr/>
        </p:nvSpPr>
        <p:spPr>
          <a:xfrm>
            <a:off x="794084" y="1028029"/>
            <a:ext cx="10539663" cy="1015663"/>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Surely, Christian teachers at Christian schools would want Christian textbooks?</a:t>
            </a:r>
          </a:p>
        </p:txBody>
      </p:sp>
    </p:spTree>
    <p:extLst>
      <p:ext uri="{BB962C8B-B14F-4D97-AF65-F5344CB8AC3E}">
        <p14:creationId xmlns:p14="http://schemas.microsoft.com/office/powerpoint/2010/main" val="4178205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47AAA8-A25A-4D88-BDB3-DCD24D3852A2}"/>
              </a:ext>
            </a:extLst>
          </p:cNvPr>
          <p:cNvSpPr/>
          <p:nvPr/>
        </p:nvSpPr>
        <p:spPr>
          <a:xfrm>
            <a:off x="794084" y="1028029"/>
            <a:ext cx="10539663" cy="1015663"/>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Surely, Christian teachers at Christian schools would want Christian textbooks?</a:t>
            </a:r>
          </a:p>
        </p:txBody>
      </p:sp>
      <p:pic>
        <p:nvPicPr>
          <p:cNvPr id="10" name="Graphic 9">
            <a:extLst>
              <a:ext uri="{FF2B5EF4-FFF2-40B4-BE49-F238E27FC236}">
                <a16:creationId xmlns:a16="http://schemas.microsoft.com/office/drawing/2014/main" id="{258FDCCC-29C1-4519-B6F3-4A83405F61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3134" y="1651932"/>
            <a:ext cx="1015663" cy="1015663"/>
          </a:xfrm>
          <a:prstGeom prst="rect">
            <a:avLst/>
          </a:prstGeom>
        </p:spPr>
      </p:pic>
      <p:pic>
        <p:nvPicPr>
          <p:cNvPr id="12" name="Picture 2" descr="Image result for teacher icon free">
            <a:extLst>
              <a:ext uri="{FF2B5EF4-FFF2-40B4-BE49-F238E27FC236}">
                <a16:creationId xmlns:a16="http://schemas.microsoft.com/office/drawing/2014/main" id="{58BE229A-00A7-4DC5-8D52-F7CBE14E1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48522"/>
            <a:ext cx="1771257" cy="1771257"/>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Physical World Teacher's Edition">
            <a:extLst>
              <a:ext uri="{FF2B5EF4-FFF2-40B4-BE49-F238E27FC236}">
                <a16:creationId xmlns:a16="http://schemas.microsoft.com/office/drawing/2014/main" id="{313DB815-80B3-490E-9FD5-3448E3E3FD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6680" y="2652267"/>
            <a:ext cx="2860704" cy="34886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B9BA3A-4882-4FE3-8DCB-16DE1BB76D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0137" y="2043692"/>
            <a:ext cx="4647574" cy="4705814"/>
          </a:xfrm>
          <a:prstGeom prst="rect">
            <a:avLst/>
          </a:prstGeom>
        </p:spPr>
      </p:pic>
    </p:spTree>
    <p:extLst>
      <p:ext uri="{BB962C8B-B14F-4D97-AF65-F5344CB8AC3E}">
        <p14:creationId xmlns:p14="http://schemas.microsoft.com/office/powerpoint/2010/main" val="121963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Table of Contents">
            <a:extLst>
              <a:ext uri="{FF2B5EF4-FFF2-40B4-BE49-F238E27FC236}">
                <a16:creationId xmlns:a16="http://schemas.microsoft.com/office/drawing/2014/main" id="{85DFC3D6-D996-4379-92FD-A8DE6E061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016" y="1147772"/>
            <a:ext cx="7076541" cy="848713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Space &amp; Earth Science Student Text (3rd ed.)">
            <a:extLst>
              <a:ext uri="{FF2B5EF4-FFF2-40B4-BE49-F238E27FC236}">
                <a16:creationId xmlns:a16="http://schemas.microsoft.com/office/drawing/2014/main" id="{03D89CB7-EA34-404C-B1EB-9B11027B5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6739" y="2753786"/>
            <a:ext cx="2721157" cy="34886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47AAA8-A25A-4D88-BDB3-DCD24D3852A2}"/>
              </a:ext>
            </a:extLst>
          </p:cNvPr>
          <p:cNvSpPr/>
          <p:nvPr/>
        </p:nvSpPr>
        <p:spPr>
          <a:xfrm>
            <a:off x="794084" y="1028029"/>
            <a:ext cx="10539663" cy="1015663"/>
          </a:xfrm>
          <a:prstGeom prst="rect">
            <a:avLst/>
          </a:prstGeom>
          <a:solidFill>
            <a:schemeClr val="bg1"/>
          </a:solidFill>
        </p:spPr>
        <p:txBody>
          <a:bodyPr wrap="square">
            <a:spAutoFit/>
          </a:bodyPr>
          <a:lstStyle/>
          <a:p>
            <a:pPr algn="ctr" fontAlgn="base"/>
            <a:r>
              <a:rPr lang="en-US" sz="3000" dirty="0">
                <a:solidFill>
                  <a:srgbClr val="000000"/>
                </a:solidFill>
                <a:effectLst/>
                <a:latin typeface="Arial Black" panose="020B0A04020102020204" pitchFamily="34" charset="0"/>
              </a:rPr>
              <a:t>Surely, Christian teachers at Christian schools would want Christian textbooks?</a:t>
            </a:r>
          </a:p>
        </p:txBody>
      </p:sp>
      <p:pic>
        <p:nvPicPr>
          <p:cNvPr id="10" name="Graphic 9">
            <a:extLst>
              <a:ext uri="{FF2B5EF4-FFF2-40B4-BE49-F238E27FC236}">
                <a16:creationId xmlns:a16="http://schemas.microsoft.com/office/drawing/2014/main" id="{258FDCCC-29C1-4519-B6F3-4A83405F61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43134" y="1651932"/>
            <a:ext cx="1015663" cy="1015663"/>
          </a:xfrm>
          <a:prstGeom prst="rect">
            <a:avLst/>
          </a:prstGeom>
        </p:spPr>
      </p:pic>
      <p:pic>
        <p:nvPicPr>
          <p:cNvPr id="12" name="Picture 2" descr="Image result for teacher icon free">
            <a:extLst>
              <a:ext uri="{FF2B5EF4-FFF2-40B4-BE49-F238E27FC236}">
                <a16:creationId xmlns:a16="http://schemas.microsoft.com/office/drawing/2014/main" id="{58BE229A-00A7-4DC5-8D52-F7CBE14E1E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48522"/>
            <a:ext cx="1771257" cy="177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997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47AAA8-A25A-4D88-BDB3-DCD24D3852A2}"/>
              </a:ext>
            </a:extLst>
          </p:cNvPr>
          <p:cNvSpPr/>
          <p:nvPr/>
        </p:nvSpPr>
        <p:spPr>
          <a:xfrm>
            <a:off x="794084" y="1028029"/>
            <a:ext cx="10539663" cy="1015663"/>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Surely, Christian teachers at Christian schools would want Christian textbooks?</a:t>
            </a:r>
          </a:p>
        </p:txBody>
      </p:sp>
      <p:pic>
        <p:nvPicPr>
          <p:cNvPr id="10" name="Graphic 9">
            <a:extLst>
              <a:ext uri="{FF2B5EF4-FFF2-40B4-BE49-F238E27FC236}">
                <a16:creationId xmlns:a16="http://schemas.microsoft.com/office/drawing/2014/main" id="{258FDCCC-29C1-4519-B6F3-4A83405F61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3134" y="1651932"/>
            <a:ext cx="1015663" cy="1015663"/>
          </a:xfrm>
          <a:prstGeom prst="rect">
            <a:avLst/>
          </a:prstGeom>
        </p:spPr>
      </p:pic>
      <p:pic>
        <p:nvPicPr>
          <p:cNvPr id="12" name="Picture 2" descr="Image result for teacher icon free">
            <a:extLst>
              <a:ext uri="{FF2B5EF4-FFF2-40B4-BE49-F238E27FC236}">
                <a16:creationId xmlns:a16="http://schemas.microsoft.com/office/drawing/2014/main" id="{58BE229A-00A7-4DC5-8D52-F7CBE14E1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48522"/>
            <a:ext cx="1771257" cy="17712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37501F2-C677-42F0-A24B-0899D885F87D}"/>
              </a:ext>
            </a:extLst>
          </p:cNvPr>
          <p:cNvSpPr txBox="1"/>
          <p:nvPr/>
        </p:nvSpPr>
        <p:spPr>
          <a:xfrm>
            <a:off x="1094283" y="3622198"/>
            <a:ext cx="10373193" cy="1815882"/>
          </a:xfrm>
          <a:prstGeom prst="rect">
            <a:avLst/>
          </a:prstGeom>
          <a:noFill/>
        </p:spPr>
        <p:txBody>
          <a:bodyPr wrap="square" rtlCol="0">
            <a:spAutoFit/>
          </a:bodyPr>
          <a:lstStyle/>
          <a:p>
            <a:pPr algn="ctr"/>
            <a:r>
              <a:rPr lang="en-US" sz="2800" dirty="0">
                <a:solidFill>
                  <a:srgbClr val="993300"/>
                </a:solidFill>
              </a:rPr>
              <a:t>Objection #3:</a:t>
            </a:r>
          </a:p>
          <a:p>
            <a:pPr algn="ctr"/>
            <a:r>
              <a:rPr lang="en-US" sz="2800" dirty="0">
                <a:solidFill>
                  <a:srgbClr val="993300"/>
                </a:solidFill>
              </a:rPr>
              <a:t>“The Christian publisher recommended is associated with an institution that has had some questionable policies in the past, making the use of this publisher potentially offensive to some of our families.”</a:t>
            </a:r>
          </a:p>
        </p:txBody>
      </p:sp>
    </p:spTree>
    <p:extLst>
      <p:ext uri="{BB962C8B-B14F-4D97-AF65-F5344CB8AC3E}">
        <p14:creationId xmlns:p14="http://schemas.microsoft.com/office/powerpoint/2010/main" val="3104602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47AAA8-A25A-4D88-BDB3-DCD24D3852A2}"/>
              </a:ext>
            </a:extLst>
          </p:cNvPr>
          <p:cNvSpPr/>
          <p:nvPr/>
        </p:nvSpPr>
        <p:spPr>
          <a:xfrm>
            <a:off x="794084" y="1028029"/>
            <a:ext cx="10539663" cy="1015663"/>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Surely, Christian teachers at Christian schools would want Christian textbooks?</a:t>
            </a:r>
          </a:p>
        </p:txBody>
      </p:sp>
      <p:pic>
        <p:nvPicPr>
          <p:cNvPr id="10" name="Graphic 9">
            <a:extLst>
              <a:ext uri="{FF2B5EF4-FFF2-40B4-BE49-F238E27FC236}">
                <a16:creationId xmlns:a16="http://schemas.microsoft.com/office/drawing/2014/main" id="{258FDCCC-29C1-4519-B6F3-4A83405F61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3134" y="1651932"/>
            <a:ext cx="1015663" cy="1015663"/>
          </a:xfrm>
          <a:prstGeom prst="rect">
            <a:avLst/>
          </a:prstGeom>
        </p:spPr>
      </p:pic>
      <p:pic>
        <p:nvPicPr>
          <p:cNvPr id="12" name="Picture 2" descr="Image result for teacher icon free">
            <a:extLst>
              <a:ext uri="{FF2B5EF4-FFF2-40B4-BE49-F238E27FC236}">
                <a16:creationId xmlns:a16="http://schemas.microsoft.com/office/drawing/2014/main" id="{58BE229A-00A7-4DC5-8D52-F7CBE14E1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48522"/>
            <a:ext cx="1771257" cy="17712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thumb/e/e8/13th_Amendment_Pg1of1_AC.jpg/800px-13th_Amendment_Pg1of1_AC.jpg">
            <a:extLst>
              <a:ext uri="{FF2B5EF4-FFF2-40B4-BE49-F238E27FC236}">
                <a16:creationId xmlns:a16="http://schemas.microsoft.com/office/drawing/2014/main" id="{83030F3D-5B8A-45EA-820E-BC915C5A2E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1280" y="2004589"/>
            <a:ext cx="4607050" cy="5884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CD20D1B-6897-42A0-A2E1-201DF499EFE7}"/>
              </a:ext>
            </a:extLst>
          </p:cNvPr>
          <p:cNvSpPr/>
          <p:nvPr/>
        </p:nvSpPr>
        <p:spPr>
          <a:xfrm>
            <a:off x="885628" y="4038222"/>
            <a:ext cx="3766882" cy="1754326"/>
          </a:xfrm>
          <a:prstGeom prst="rect">
            <a:avLst/>
          </a:prstGeom>
        </p:spPr>
        <p:txBody>
          <a:bodyPr wrap="square">
            <a:spAutoFit/>
          </a:bodyPr>
          <a:lstStyle/>
          <a:p>
            <a:r>
              <a:rPr lang="en-US" dirty="0">
                <a:solidFill>
                  <a:srgbClr val="993300"/>
                </a:solidFill>
              </a:rPr>
              <a:t>“Neither slavery nor involuntary servitude, except as a punishment for crime whereof the party shall have been duly convicted, shall exist within the United States, or any place subject to their jurisdiction.”</a:t>
            </a:r>
          </a:p>
        </p:txBody>
      </p:sp>
    </p:spTree>
    <p:extLst>
      <p:ext uri="{BB962C8B-B14F-4D97-AF65-F5344CB8AC3E}">
        <p14:creationId xmlns:p14="http://schemas.microsoft.com/office/powerpoint/2010/main" val="1993513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D427B3-31D3-4ED5-B8E6-8C6EF484A711}"/>
              </a:ext>
            </a:extLst>
          </p:cNvPr>
          <p:cNvSpPr/>
          <p:nvPr/>
        </p:nvSpPr>
        <p:spPr>
          <a:xfrm>
            <a:off x="737016" y="5046857"/>
            <a:ext cx="10933207" cy="1661993"/>
          </a:xfrm>
          <a:prstGeom prst="rect">
            <a:avLst/>
          </a:prstGeom>
          <a:ln>
            <a:solidFill>
              <a:schemeClr val="tx1"/>
            </a:solidFill>
          </a:ln>
        </p:spPr>
        <p:txBody>
          <a:bodyPr wrap="square">
            <a:spAutoFit/>
          </a:bodyPr>
          <a:lstStyle/>
          <a:p>
            <a:r>
              <a:rPr lang="en-US" sz="1700" dirty="0"/>
              <a:t>Dr. Randy Guliuzza has a B.S. Eng. from the S. Dakota School of Mines &amp; Technology, a B.A. in theology from Moody Bible Institute, an M.D. from the Univ. of Minnesota, and a Master of Public Health from Harvard. Dr. Guliuzza served nine years in the Navy Civil Engineer Corps and is a registered Professional Engineer. In 2008, he retired as a lieutenant colonel from the Air Force, where he served as 28th Bomb Wing Flight Surgeon and Chief of Aerospace Medicine. He is the author of </a:t>
            </a:r>
            <a:r>
              <a:rPr lang="en-US" sz="1700" i="1" dirty="0"/>
              <a:t>Made in His Image: Examining the complexities of the human body; Clearly Seen: Constructing Solid Arguments for Design;</a:t>
            </a:r>
            <a:r>
              <a:rPr lang="en-US" sz="1700" dirty="0"/>
              <a:t> </a:t>
            </a:r>
            <a:r>
              <a:rPr lang="en-US" sz="1700" i="1" dirty="0"/>
              <a:t>Five Minutes with a Darwinist;</a:t>
            </a:r>
            <a:r>
              <a:rPr lang="en-US" sz="1700" dirty="0"/>
              <a:t> and </a:t>
            </a:r>
            <a:r>
              <a:rPr lang="en-US" sz="1700" i="1" dirty="0"/>
              <a:t>Twenty Evolutionary Blunders: Dangers and Difficulties of Darwinian Thinking.</a:t>
            </a:r>
            <a:endParaRPr lang="en-US" sz="1700" dirty="0"/>
          </a:p>
        </p:txBody>
      </p:sp>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75E2E76-8215-41CD-8FF4-2FB199926533}"/>
              </a:ext>
            </a:extLst>
          </p:cNvPr>
          <p:cNvSpPr/>
          <p:nvPr/>
        </p:nvSpPr>
        <p:spPr>
          <a:xfrm>
            <a:off x="1709932" y="2734583"/>
            <a:ext cx="5239614" cy="830997"/>
          </a:xfrm>
          <a:prstGeom prst="rect">
            <a:avLst/>
          </a:prstGeom>
          <a:solidFill>
            <a:schemeClr val="bg1"/>
          </a:solidFill>
        </p:spPr>
        <p:txBody>
          <a:bodyPr wrap="square">
            <a:spAutoFit/>
          </a:bodyPr>
          <a:lstStyle/>
          <a:p>
            <a:pPr algn="ctr"/>
            <a:r>
              <a:rPr lang="en-US" sz="2400" b="1" i="0" dirty="0">
                <a:solidFill>
                  <a:srgbClr val="993300"/>
                </a:solidFill>
                <a:effectLst/>
                <a:latin typeface="Verdana" panose="020B0604030504040204" pitchFamily="34" charset="0"/>
              </a:rPr>
              <a:t>“ ‘Evolution’ is</a:t>
            </a:r>
          </a:p>
          <a:p>
            <a:pPr algn="ctr"/>
            <a:r>
              <a:rPr lang="en-US" sz="2400" b="1" dirty="0">
                <a:solidFill>
                  <a:srgbClr val="993300"/>
                </a:solidFill>
                <a:latin typeface="Verdana" panose="020B0604030504040204" pitchFamily="34" charset="0"/>
              </a:rPr>
              <a:t>            </a:t>
            </a:r>
            <a:r>
              <a:rPr lang="en-US" sz="2400" b="1" i="0" dirty="0">
                <a:solidFill>
                  <a:srgbClr val="993300"/>
                </a:solidFill>
                <a:effectLst/>
                <a:latin typeface="Verdana" panose="020B0604030504040204" pitchFamily="34" charset="0"/>
              </a:rPr>
              <a:t>        Anti-Creation.’ ”</a:t>
            </a:r>
          </a:p>
        </p:txBody>
      </p:sp>
      <p:pic>
        <p:nvPicPr>
          <p:cNvPr id="10" name="Picture 2" descr="http://denversocietyofcreation.org/index_htm_files/12893.png">
            <a:extLst>
              <a:ext uri="{FF2B5EF4-FFF2-40B4-BE49-F238E27FC236}">
                <a16:creationId xmlns:a16="http://schemas.microsoft.com/office/drawing/2014/main" id="{1DACEF51-6F4A-49B2-92E5-DABD815AF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744" y="2185067"/>
            <a:ext cx="1786328" cy="2391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AGHDAD, Iraq (AFPN) -- Lt. Col. (Dr.) Randy Guliuzza examines a little girl in a clinic here. The colonel is the 447th chief of aerospace medicine.(U.S. Air Force photo by Master Sgt. Randy L. Mitchell)">
            <a:extLst>
              <a:ext uri="{FF2B5EF4-FFF2-40B4-BE49-F238E27FC236}">
                <a16:creationId xmlns:a16="http://schemas.microsoft.com/office/drawing/2014/main" id="{7E5B154A-E24B-4C2F-A91B-35DA1EDE15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1309" y="1096520"/>
            <a:ext cx="4148914" cy="29058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588FE4-DBA5-4A22-BA07-F01E92EEF711}"/>
              </a:ext>
            </a:extLst>
          </p:cNvPr>
          <p:cNvSpPr txBox="1"/>
          <p:nvPr/>
        </p:nvSpPr>
        <p:spPr>
          <a:xfrm>
            <a:off x="7294320" y="4072336"/>
            <a:ext cx="4822730" cy="292388"/>
          </a:xfrm>
          <a:prstGeom prst="rect">
            <a:avLst/>
          </a:prstGeom>
          <a:noFill/>
        </p:spPr>
        <p:txBody>
          <a:bodyPr wrap="none" rtlCol="0">
            <a:spAutoFit/>
          </a:bodyPr>
          <a:lstStyle/>
          <a:p>
            <a:r>
              <a:rPr lang="en-US" sz="1300" dirty="0"/>
              <a:t>BAGHDAD, Iraq U.S. Air Force photo by Master Sgt. Randy L. Mitchell</a:t>
            </a:r>
          </a:p>
        </p:txBody>
      </p:sp>
    </p:spTree>
    <p:extLst>
      <p:ext uri="{BB962C8B-B14F-4D97-AF65-F5344CB8AC3E}">
        <p14:creationId xmlns:p14="http://schemas.microsoft.com/office/powerpoint/2010/main" val="3363604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0" name="Picture 4" descr="Image result for power point icon">
            <a:extLst>
              <a:ext uri="{FF2B5EF4-FFF2-40B4-BE49-F238E27FC236}">
                <a16:creationId xmlns:a16="http://schemas.microsoft.com/office/drawing/2014/main" id="{43C4A002-ED8A-4196-AD36-C1A7B5A2A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4351" y="1749281"/>
            <a:ext cx="884953" cy="8849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47AAA8-A25A-4D88-BDB3-DCD24D3852A2}"/>
              </a:ext>
            </a:extLst>
          </p:cNvPr>
          <p:cNvSpPr/>
          <p:nvPr/>
        </p:nvSpPr>
        <p:spPr>
          <a:xfrm>
            <a:off x="794084" y="1028029"/>
            <a:ext cx="10539663" cy="1015663"/>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Surely, Christian teachers at Christian schools would want Christian textbooks?</a:t>
            </a:r>
          </a:p>
        </p:txBody>
      </p:sp>
      <p:pic>
        <p:nvPicPr>
          <p:cNvPr id="12" name="Picture 2" descr="Image result for teacher icon free">
            <a:extLst>
              <a:ext uri="{FF2B5EF4-FFF2-40B4-BE49-F238E27FC236}">
                <a16:creationId xmlns:a16="http://schemas.microsoft.com/office/drawing/2014/main" id="{58BE229A-00A7-4DC5-8D52-F7CBE14E1E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48522"/>
            <a:ext cx="1771257" cy="17712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37501F2-C677-42F0-A24B-0899D885F87D}"/>
              </a:ext>
            </a:extLst>
          </p:cNvPr>
          <p:cNvSpPr txBox="1"/>
          <p:nvPr/>
        </p:nvSpPr>
        <p:spPr>
          <a:xfrm>
            <a:off x="917294" y="3712141"/>
            <a:ext cx="4896786" cy="954107"/>
          </a:xfrm>
          <a:prstGeom prst="rect">
            <a:avLst/>
          </a:prstGeom>
          <a:noFill/>
        </p:spPr>
        <p:txBody>
          <a:bodyPr wrap="square" rtlCol="0">
            <a:spAutoFit/>
          </a:bodyPr>
          <a:lstStyle/>
          <a:p>
            <a:pPr algn="ctr"/>
            <a:r>
              <a:rPr lang="en-US" sz="2800" dirty="0">
                <a:solidFill>
                  <a:srgbClr val="993300"/>
                </a:solidFill>
              </a:rPr>
              <a:t> Objection #4:</a:t>
            </a:r>
          </a:p>
          <a:p>
            <a:pPr algn="ctr"/>
            <a:r>
              <a:rPr lang="en-US" sz="2800" dirty="0">
                <a:solidFill>
                  <a:srgbClr val="993300"/>
                </a:solidFill>
              </a:rPr>
              <a:t>“Who needs textbooks at all?”</a:t>
            </a:r>
          </a:p>
        </p:txBody>
      </p:sp>
      <p:pic>
        <p:nvPicPr>
          <p:cNvPr id="21508" name="Picture 4" descr="Image result for worksheets for kids">
            <a:extLst>
              <a:ext uri="{FF2B5EF4-FFF2-40B4-BE49-F238E27FC236}">
                <a16:creationId xmlns:a16="http://schemas.microsoft.com/office/drawing/2014/main" id="{F997614B-8301-4A49-ADC2-C8E02E7FF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5492" y="3429000"/>
            <a:ext cx="3055284" cy="2199805"/>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21510" name="Picture 6" descr="Image result for worksheets for kids">
            <a:extLst>
              <a:ext uri="{FF2B5EF4-FFF2-40B4-BE49-F238E27FC236}">
                <a16:creationId xmlns:a16="http://schemas.microsoft.com/office/drawing/2014/main" id="{7B3EBD00-5454-4A0D-9AAF-131C716C47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922260"/>
            <a:ext cx="2225497" cy="32132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erican Educational Borosilicate Glass Laboratory Glassware Kit (36 Pieces)">
            <a:extLst>
              <a:ext uri="{FF2B5EF4-FFF2-40B4-BE49-F238E27FC236}">
                <a16:creationId xmlns:a16="http://schemas.microsoft.com/office/drawing/2014/main" id="{8C016F71-318D-4140-8465-6C49019BA0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9346" y="4768147"/>
            <a:ext cx="2704062" cy="1767564"/>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65D53C57-1FBC-4B89-A2BF-BADA415DE9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43134" y="1651932"/>
            <a:ext cx="1015663" cy="1015663"/>
          </a:xfrm>
          <a:prstGeom prst="rect">
            <a:avLst/>
          </a:prstGeom>
        </p:spPr>
      </p:pic>
    </p:spTree>
    <p:extLst>
      <p:ext uri="{BB962C8B-B14F-4D97-AF65-F5344CB8AC3E}">
        <p14:creationId xmlns:p14="http://schemas.microsoft.com/office/powerpoint/2010/main" val="378933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5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150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47AAA8-A25A-4D88-BDB3-DCD24D3852A2}"/>
              </a:ext>
            </a:extLst>
          </p:cNvPr>
          <p:cNvSpPr/>
          <p:nvPr/>
        </p:nvSpPr>
        <p:spPr>
          <a:xfrm>
            <a:off x="794084" y="1028029"/>
            <a:ext cx="10539663" cy="1015663"/>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Surely, Christian teachers at Christian schools would want Christian textbooks?</a:t>
            </a:r>
          </a:p>
        </p:txBody>
      </p:sp>
      <p:pic>
        <p:nvPicPr>
          <p:cNvPr id="12" name="Picture 2" descr="Image result for teacher icon free">
            <a:extLst>
              <a:ext uri="{FF2B5EF4-FFF2-40B4-BE49-F238E27FC236}">
                <a16:creationId xmlns:a16="http://schemas.microsoft.com/office/drawing/2014/main" id="{58BE229A-00A7-4DC5-8D52-F7CBE14E1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48522"/>
            <a:ext cx="1771257" cy="17712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37501F2-C677-42F0-A24B-0899D885F87D}"/>
              </a:ext>
            </a:extLst>
          </p:cNvPr>
          <p:cNvSpPr txBox="1"/>
          <p:nvPr/>
        </p:nvSpPr>
        <p:spPr>
          <a:xfrm>
            <a:off x="1016350" y="3860202"/>
            <a:ext cx="3930261" cy="954107"/>
          </a:xfrm>
          <a:prstGeom prst="rect">
            <a:avLst/>
          </a:prstGeom>
          <a:noFill/>
        </p:spPr>
        <p:txBody>
          <a:bodyPr wrap="square" rtlCol="0">
            <a:spAutoFit/>
          </a:bodyPr>
          <a:lstStyle/>
          <a:p>
            <a:pPr algn="ctr"/>
            <a:r>
              <a:rPr lang="en-US" sz="2800" dirty="0">
                <a:solidFill>
                  <a:srgbClr val="993300"/>
                </a:solidFill>
              </a:rPr>
              <a:t> </a:t>
            </a:r>
            <a:r>
              <a:rPr lang="en-US" sz="2800" i="1" dirty="0">
                <a:solidFill>
                  <a:srgbClr val="993300"/>
                </a:solidFill>
              </a:rPr>
              <a:t>…so, every teacher has  to invent the wheel?</a:t>
            </a:r>
          </a:p>
        </p:txBody>
      </p:sp>
      <p:pic>
        <p:nvPicPr>
          <p:cNvPr id="22530" name="Picture 2" descr="https://upload.wikimedia.org/wikipedia/commons/thumb/3/32/Roue_primitive.png/800px-Roue_primitive.png">
            <a:extLst>
              <a:ext uri="{FF2B5EF4-FFF2-40B4-BE49-F238E27FC236}">
                <a16:creationId xmlns:a16="http://schemas.microsoft.com/office/drawing/2014/main" id="{78F3AB56-0D19-40BF-9E23-30A6D472D9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3653" y="2043692"/>
            <a:ext cx="4502439" cy="4744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734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47AAA8-A25A-4D88-BDB3-DCD24D3852A2}"/>
              </a:ext>
            </a:extLst>
          </p:cNvPr>
          <p:cNvSpPr/>
          <p:nvPr/>
        </p:nvSpPr>
        <p:spPr>
          <a:xfrm>
            <a:off x="794084" y="1028029"/>
            <a:ext cx="10539663" cy="1015663"/>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Surely, Christian teachers at Christian schools would want Christian textbooks?</a:t>
            </a:r>
          </a:p>
        </p:txBody>
      </p:sp>
      <p:pic>
        <p:nvPicPr>
          <p:cNvPr id="10" name="Graphic 9">
            <a:extLst>
              <a:ext uri="{FF2B5EF4-FFF2-40B4-BE49-F238E27FC236}">
                <a16:creationId xmlns:a16="http://schemas.microsoft.com/office/drawing/2014/main" id="{258FDCCC-29C1-4519-B6F3-4A83405F61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3134" y="1651932"/>
            <a:ext cx="1015663" cy="1015663"/>
          </a:xfrm>
          <a:prstGeom prst="rect">
            <a:avLst/>
          </a:prstGeom>
        </p:spPr>
      </p:pic>
      <p:pic>
        <p:nvPicPr>
          <p:cNvPr id="12" name="Picture 2" descr="Image result for teacher icon free">
            <a:extLst>
              <a:ext uri="{FF2B5EF4-FFF2-40B4-BE49-F238E27FC236}">
                <a16:creationId xmlns:a16="http://schemas.microsoft.com/office/drawing/2014/main" id="{58BE229A-00A7-4DC5-8D52-F7CBE14E1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48522"/>
            <a:ext cx="1771257" cy="17712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37501F2-C677-42F0-A24B-0899D885F87D}"/>
              </a:ext>
            </a:extLst>
          </p:cNvPr>
          <p:cNvSpPr txBox="1"/>
          <p:nvPr/>
        </p:nvSpPr>
        <p:spPr>
          <a:xfrm>
            <a:off x="899413" y="3622198"/>
            <a:ext cx="10373193" cy="1815882"/>
          </a:xfrm>
          <a:prstGeom prst="rect">
            <a:avLst/>
          </a:prstGeom>
          <a:noFill/>
        </p:spPr>
        <p:txBody>
          <a:bodyPr wrap="square" rtlCol="0">
            <a:spAutoFit/>
          </a:bodyPr>
          <a:lstStyle/>
          <a:p>
            <a:pPr algn="ctr"/>
            <a:r>
              <a:rPr lang="en-US" sz="2800" dirty="0">
                <a:solidFill>
                  <a:srgbClr val="993300"/>
                </a:solidFill>
              </a:rPr>
              <a:t>Unspoken Objection:</a:t>
            </a:r>
          </a:p>
          <a:p>
            <a:pPr algn="ctr"/>
            <a:r>
              <a:rPr lang="en-US" sz="2800" dirty="0">
                <a:solidFill>
                  <a:srgbClr val="993300"/>
                </a:solidFill>
              </a:rPr>
              <a:t>“I am a theistic evolutionist so </a:t>
            </a:r>
            <a:r>
              <a:rPr lang="en-US" sz="2800" b="1" i="1" dirty="0">
                <a:solidFill>
                  <a:srgbClr val="993300"/>
                </a:solidFill>
              </a:rPr>
              <a:t>naturally</a:t>
            </a:r>
            <a:r>
              <a:rPr lang="en-US" sz="2800" dirty="0">
                <a:solidFill>
                  <a:srgbClr val="993300"/>
                </a:solidFill>
              </a:rPr>
              <a:t> I do not want Christian textbooks that affirm a six-day recent creation, but I won’t admit this. Let’s see… which objection will I adopt?”</a:t>
            </a:r>
          </a:p>
        </p:txBody>
      </p:sp>
    </p:spTree>
    <p:extLst>
      <p:ext uri="{BB962C8B-B14F-4D97-AF65-F5344CB8AC3E}">
        <p14:creationId xmlns:p14="http://schemas.microsoft.com/office/powerpoint/2010/main" val="2454151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43BE75C-3481-4C80-A5DF-96D3393124E8}"/>
              </a:ext>
            </a:extLst>
          </p:cNvPr>
          <p:cNvSpPr>
            <a:spLocks noGrp="1" noChangeArrowheads="1"/>
          </p:cNvSpPr>
          <p:nvPr>
            <p:ph type="title"/>
          </p:nvPr>
        </p:nvSpPr>
        <p:spPr>
          <a:xfrm>
            <a:off x="2209800" y="987216"/>
            <a:ext cx="7772400" cy="838200"/>
          </a:xfrm>
        </p:spPr>
        <p:txBody>
          <a:bodyPr/>
          <a:lstStyle/>
          <a:p>
            <a:pPr algn="ctr" eaLnBrk="1" hangingPunct="1"/>
            <a:r>
              <a:rPr lang="en-US" altLang="en-US" b="1" dirty="0">
                <a:latin typeface="Arial Narrow" panose="020B0606020202030204" pitchFamily="34" charset="0"/>
              </a:rPr>
              <a:t>Of Creation</a:t>
            </a:r>
          </a:p>
        </p:txBody>
      </p:sp>
      <p:pic>
        <p:nvPicPr>
          <p:cNvPr id="4" name="Picture 2" descr="https://upload.wikimedia.org/wikipedia/commons/thumb/d/df/Amendment_1.jpg/1920px-Amendment_1.jpg">
            <a:extLst>
              <a:ext uri="{FF2B5EF4-FFF2-40B4-BE49-F238E27FC236}">
                <a16:creationId xmlns:a16="http://schemas.microsoft.com/office/drawing/2014/main" id="{40790280-6ADF-40D7-860C-0C234629D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42E95B-5BB6-4327-9576-598A9C6C2542}"/>
              </a:ext>
            </a:extLst>
          </p:cNvPr>
          <p:cNvSpPr/>
          <p:nvPr/>
        </p:nvSpPr>
        <p:spPr>
          <a:xfrm>
            <a:off x="1274164" y="1840483"/>
            <a:ext cx="10163331" cy="4154984"/>
          </a:xfrm>
          <a:prstGeom prst="rect">
            <a:avLst/>
          </a:prstGeom>
        </p:spPr>
        <p:txBody>
          <a:bodyPr wrap="square">
            <a:spAutoFit/>
          </a:bodyPr>
          <a:lstStyle/>
          <a:p>
            <a:r>
              <a:rPr lang="en-US" sz="2400" dirty="0">
                <a:solidFill>
                  <a:srgbClr val="333333"/>
                </a:solidFill>
              </a:rPr>
              <a:t>We teach that God has created heaven and earth, and that in the manner and in the space of time recorded in the Holy Scriptures, especially Gen. 1 and 2, namely, by His almighty creative word, and in six days. </a:t>
            </a:r>
            <a:r>
              <a:rPr lang="en-US" sz="2400" b="1" dirty="0">
                <a:solidFill>
                  <a:srgbClr val="333333"/>
                </a:solidFill>
              </a:rPr>
              <a:t>We reject every doctrine which denies or limits the work of creation as taught in Scripture. In our days it is denied or limited by those who assert, ostensibly in deference to science, that the world came into existence through a process of evolution; that is, that it has, in immense periods of time, developed more or less of itself.</a:t>
            </a:r>
            <a:r>
              <a:rPr lang="en-US" sz="2400" dirty="0">
                <a:solidFill>
                  <a:srgbClr val="333333"/>
                </a:solidFill>
              </a:rPr>
              <a:t> Since no man was present when it pleased God to create the world, we must look for a reliable account of creation to God's own record, found in God's own book, the Bible. We accept God's own record with full confidence and confess with Luther's Catechism: "I believe that God has made me and all creatures."</a:t>
            </a:r>
            <a:endParaRPr lang="en-US" sz="2400" b="0" i="0" dirty="0">
              <a:solidFill>
                <a:srgbClr val="333333"/>
              </a:solidFill>
              <a:effectLst/>
            </a:endParaRPr>
          </a:p>
        </p:txBody>
      </p:sp>
      <p:sp>
        <p:nvSpPr>
          <p:cNvPr id="5" name="TextBox 4">
            <a:extLst>
              <a:ext uri="{FF2B5EF4-FFF2-40B4-BE49-F238E27FC236}">
                <a16:creationId xmlns:a16="http://schemas.microsoft.com/office/drawing/2014/main" id="{3F2D872C-776E-4C2F-B445-A4B2323A6909}"/>
              </a:ext>
            </a:extLst>
          </p:cNvPr>
          <p:cNvSpPr txBox="1"/>
          <p:nvPr/>
        </p:nvSpPr>
        <p:spPr>
          <a:xfrm>
            <a:off x="1274164" y="6193172"/>
            <a:ext cx="9405460" cy="369332"/>
          </a:xfrm>
          <a:prstGeom prst="rect">
            <a:avLst/>
          </a:prstGeom>
          <a:noFill/>
        </p:spPr>
        <p:txBody>
          <a:bodyPr wrap="none" rtlCol="0">
            <a:spAutoFit/>
          </a:bodyPr>
          <a:lstStyle/>
          <a:p>
            <a:r>
              <a:rPr lang="en-US" dirty="0">
                <a:hlinkClick r:id="rId4">
                  <a:extLst>
                    <a:ext uri="{A12FA001-AC4F-418D-AE19-62706E023703}">
                      <ahyp:hlinkClr xmlns:ahyp="http://schemas.microsoft.com/office/drawing/2018/hyperlinkcolor" val="tx"/>
                    </a:ext>
                  </a:extLst>
                </a:hlinkClick>
              </a:rPr>
              <a:t>https://www.lcms.org/about/beliefs/doctrine/brief-statement-of-lcms-doctrinal-position#creation</a:t>
            </a:r>
            <a:endParaRPr lang="en-US" altLang="en-US" dirty="0"/>
          </a:p>
        </p:txBody>
      </p:sp>
    </p:spTree>
    <p:extLst>
      <p:ext uri="{BB962C8B-B14F-4D97-AF65-F5344CB8AC3E}">
        <p14:creationId xmlns:p14="http://schemas.microsoft.com/office/powerpoint/2010/main" val="361941116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536F7837-7951-4F84-AD34-AF99485227DB}"/>
              </a:ext>
            </a:extLst>
          </p:cNvPr>
          <p:cNvSpPr>
            <a:spLocks noGrp="1" noChangeArrowheads="1"/>
          </p:cNvSpPr>
          <p:nvPr>
            <p:ph type="title"/>
          </p:nvPr>
        </p:nvSpPr>
        <p:spPr>
          <a:xfrm>
            <a:off x="743262" y="628077"/>
            <a:ext cx="10515600" cy="1325563"/>
          </a:xfrm>
        </p:spPr>
        <p:txBody>
          <a:bodyPr>
            <a:normAutofit/>
          </a:bodyPr>
          <a:lstStyle/>
          <a:p>
            <a:pPr algn="ctr" eaLnBrk="1" hangingPunct="1"/>
            <a:r>
              <a:rPr lang="en-US" altLang="en-US" sz="3000" b="1" dirty="0">
                <a:latin typeface="Arial Black" panose="020B0A04020102020204" pitchFamily="34" charset="0"/>
              </a:rPr>
              <a:t>From Luther’s </a:t>
            </a:r>
            <a:r>
              <a:rPr lang="en-US" altLang="en-US" sz="3000" b="1" u="sng" dirty="0">
                <a:latin typeface="Arial Black" panose="020B0A04020102020204" pitchFamily="34" charset="0"/>
              </a:rPr>
              <a:t>Lectures on Genesis</a:t>
            </a:r>
          </a:p>
        </p:txBody>
      </p:sp>
      <p:pic>
        <p:nvPicPr>
          <p:cNvPr id="4" name="Picture 2" descr="https://upload.wikimedia.org/wikipedia/commons/thumb/d/df/Amendment_1.jpg/1920px-Amendment_1.jpg">
            <a:extLst>
              <a:ext uri="{FF2B5EF4-FFF2-40B4-BE49-F238E27FC236}">
                <a16:creationId xmlns:a16="http://schemas.microsoft.com/office/drawing/2014/main" id="{E74596EE-2F21-4C62-8CB3-D0C1C7C1D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rtin Luther by Cranach-restoration.jpg">
            <a:extLst>
              <a:ext uri="{FF2B5EF4-FFF2-40B4-BE49-F238E27FC236}">
                <a16:creationId xmlns:a16="http://schemas.microsoft.com/office/drawing/2014/main" id="{7B40496C-C962-4074-8201-7AD2CC768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4858" y="1707590"/>
            <a:ext cx="3202623" cy="34428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FF92DF2-727A-42BC-BCAE-D13587CBF1FA}"/>
              </a:ext>
            </a:extLst>
          </p:cNvPr>
          <p:cNvSpPr txBox="1"/>
          <p:nvPr/>
        </p:nvSpPr>
        <p:spPr>
          <a:xfrm>
            <a:off x="8508588" y="5150410"/>
            <a:ext cx="2695161" cy="646331"/>
          </a:xfrm>
          <a:prstGeom prst="rect">
            <a:avLst/>
          </a:prstGeom>
          <a:noFill/>
        </p:spPr>
        <p:txBody>
          <a:bodyPr wrap="none" rtlCol="0">
            <a:spAutoFit/>
          </a:bodyPr>
          <a:lstStyle/>
          <a:p>
            <a:pPr algn="ctr"/>
            <a:r>
              <a:rPr lang="en-US" i="1" dirty="0"/>
              <a:t>Martin Luther</a:t>
            </a:r>
            <a:r>
              <a:rPr lang="en-US" dirty="0"/>
              <a:t> (1529) </a:t>
            </a:r>
          </a:p>
          <a:p>
            <a:pPr algn="ctr"/>
            <a:r>
              <a:rPr lang="en-US" dirty="0"/>
              <a:t>by Lucas Cranach the Elder</a:t>
            </a:r>
          </a:p>
        </p:txBody>
      </p:sp>
      <p:sp>
        <p:nvSpPr>
          <p:cNvPr id="7" name="Rectangle 6">
            <a:extLst>
              <a:ext uri="{FF2B5EF4-FFF2-40B4-BE49-F238E27FC236}">
                <a16:creationId xmlns:a16="http://schemas.microsoft.com/office/drawing/2014/main" id="{C295ED40-BCD6-4C10-8636-62D75A6DF0EA}"/>
              </a:ext>
            </a:extLst>
          </p:cNvPr>
          <p:cNvSpPr/>
          <p:nvPr/>
        </p:nvSpPr>
        <p:spPr>
          <a:xfrm>
            <a:off x="734519" y="2203554"/>
            <a:ext cx="6610662" cy="923330"/>
          </a:xfrm>
          <a:prstGeom prst="rect">
            <a:avLst/>
          </a:prstGeom>
        </p:spPr>
        <p:txBody>
          <a:bodyPr wrap="square">
            <a:spAutoFit/>
          </a:bodyPr>
          <a:lstStyle/>
          <a:p>
            <a:r>
              <a:rPr lang="en-US" dirty="0">
                <a:solidFill>
                  <a:srgbClr val="993300"/>
                </a:solidFill>
                <a:latin typeface="Trebuchet MS" panose="020B0603020202020204" pitchFamily="34" charset="0"/>
              </a:rPr>
              <a:t>“We assert that Moses spoke in the literal sense, not allegorically or figuratively; i.e., that the world with all its creatures was created within six days, as the words read.”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88D9FC6-630A-478B-8345-857AB566B3BE}"/>
              </a:ext>
            </a:extLst>
          </p:cNvPr>
          <p:cNvSpPr/>
          <p:nvPr/>
        </p:nvSpPr>
        <p:spPr>
          <a:xfrm>
            <a:off x="644577" y="1028029"/>
            <a:ext cx="10717967" cy="553998"/>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What subjects are affected by Creation doctrine?</a:t>
            </a:r>
          </a:p>
        </p:txBody>
      </p:sp>
      <p:sp>
        <p:nvSpPr>
          <p:cNvPr id="5" name="Rectangle 4">
            <a:extLst>
              <a:ext uri="{FF2B5EF4-FFF2-40B4-BE49-F238E27FC236}">
                <a16:creationId xmlns:a16="http://schemas.microsoft.com/office/drawing/2014/main" id="{45B5B947-AD22-4059-80BC-0F16D3F06042}"/>
              </a:ext>
            </a:extLst>
          </p:cNvPr>
          <p:cNvSpPr/>
          <p:nvPr/>
        </p:nvSpPr>
        <p:spPr>
          <a:xfrm>
            <a:off x="1806314" y="1833586"/>
            <a:ext cx="8394492" cy="4524315"/>
          </a:xfrm>
          <a:prstGeom prst="rect">
            <a:avLst/>
          </a:prstGeom>
        </p:spPr>
        <p:txBody>
          <a:bodyPr wrap="square">
            <a:spAutoFit/>
          </a:bodyPr>
          <a:lstStyle/>
          <a:p>
            <a:pPr marL="457200" indent="-457200">
              <a:buFont typeface="Arial" panose="020B0604020202020204" pitchFamily="34" charset="0"/>
              <a:buChar char="•"/>
            </a:pPr>
            <a:r>
              <a:rPr lang="en-US" sz="2600" dirty="0">
                <a:solidFill>
                  <a:srgbClr val="993300"/>
                </a:solidFill>
                <a:latin typeface="Calibri" panose="020F0502020204030204" pitchFamily="34" charset="0"/>
                <a:cs typeface="Calibri" panose="020F0502020204030204" pitchFamily="34" charset="0"/>
              </a:rPr>
              <a:t>Health; </a:t>
            </a:r>
            <a:r>
              <a:rPr lang="en-US" sz="2600" i="1" dirty="0">
                <a:solidFill>
                  <a:srgbClr val="993300"/>
                </a:solidFill>
                <a:latin typeface="Calibri" panose="020F0502020204030204" pitchFamily="34" charset="0"/>
                <a:cs typeface="Calibri" panose="020F0502020204030204" pitchFamily="34" charset="0"/>
              </a:rPr>
              <a:t>i.e.,</a:t>
            </a:r>
            <a:r>
              <a:rPr lang="en-US" sz="2600" dirty="0">
                <a:solidFill>
                  <a:srgbClr val="993300"/>
                </a:solidFill>
                <a:latin typeface="Calibri" panose="020F0502020204030204" pitchFamily="34" charset="0"/>
                <a:cs typeface="Calibri" panose="020F0502020204030204" pitchFamily="34" charset="0"/>
              </a:rPr>
              <a:t> Sex Education </a:t>
            </a:r>
          </a:p>
          <a:p>
            <a:pPr lvl="1"/>
            <a:r>
              <a:rPr lang="en-US" sz="2000" dirty="0">
                <a:solidFill>
                  <a:srgbClr val="993300"/>
                </a:solidFill>
                <a:latin typeface="Calibri" panose="020F0502020204030204" pitchFamily="34" charset="0"/>
                <a:cs typeface="Calibri" panose="020F0502020204030204" pitchFamily="34" charset="0"/>
              </a:rPr>
              <a:t>Colorado HB19 1032 – ‘healthy relationships’ are defined by the state; validation of abortion is mandated where ‘pregnancy outcomes’ are taught</a:t>
            </a:r>
          </a:p>
          <a:p>
            <a:pPr marL="457200" indent="-457200">
              <a:buFont typeface="Arial" panose="020B0604020202020204" pitchFamily="34" charset="0"/>
              <a:buChar char="•"/>
            </a:pPr>
            <a:r>
              <a:rPr lang="en-US" sz="2600" dirty="0">
                <a:solidFill>
                  <a:srgbClr val="993300"/>
                </a:solidFill>
                <a:latin typeface="Calibri" panose="020F0502020204030204" pitchFamily="34" charset="0"/>
                <a:cs typeface="Calibri" panose="020F0502020204030204" pitchFamily="34" charset="0"/>
              </a:rPr>
              <a:t>Biology; Earth &amp; Space Science</a:t>
            </a:r>
          </a:p>
          <a:p>
            <a:pPr marL="457200" indent="-457200">
              <a:buFont typeface="Arial" panose="020B0604020202020204" pitchFamily="34" charset="0"/>
              <a:buChar char="•"/>
            </a:pPr>
            <a:r>
              <a:rPr lang="en-US" sz="2600" dirty="0">
                <a:solidFill>
                  <a:srgbClr val="993300"/>
                </a:solidFill>
                <a:latin typeface="Calibri" panose="020F0502020204030204" pitchFamily="34" charset="0"/>
                <a:cs typeface="Calibri" panose="020F0502020204030204" pitchFamily="34" charset="0"/>
              </a:rPr>
              <a:t>Ancient History; Social Studies</a:t>
            </a:r>
          </a:p>
          <a:p>
            <a:pPr marL="457200" indent="-457200">
              <a:buFont typeface="Arial" panose="020B0604020202020204" pitchFamily="34" charset="0"/>
              <a:buChar char="•"/>
            </a:pPr>
            <a:r>
              <a:rPr lang="en-US" sz="2600" dirty="0">
                <a:solidFill>
                  <a:srgbClr val="993300"/>
                </a:solidFill>
                <a:latin typeface="Calibri" panose="020F0502020204030204" pitchFamily="34" charset="0"/>
                <a:cs typeface="Calibri" panose="020F0502020204030204" pitchFamily="34" charset="0"/>
              </a:rPr>
              <a:t>Government </a:t>
            </a:r>
          </a:p>
          <a:p>
            <a:pPr lvl="1"/>
            <a:r>
              <a:rPr lang="en-US" sz="2000" dirty="0">
                <a:solidFill>
                  <a:srgbClr val="993300"/>
                </a:solidFill>
                <a:latin typeface="Calibri" panose="020F0502020204030204" pitchFamily="34" charset="0"/>
                <a:cs typeface="Calibri" panose="020F0502020204030204" pitchFamily="34" charset="0"/>
              </a:rPr>
              <a:t>“We hold these truths to be self-evident, that </a:t>
            </a:r>
            <a:r>
              <a:rPr lang="en-US" sz="2000" b="1" dirty="0">
                <a:solidFill>
                  <a:srgbClr val="993300"/>
                </a:solidFill>
                <a:latin typeface="Calibri" panose="020F0502020204030204" pitchFamily="34" charset="0"/>
                <a:cs typeface="Calibri" panose="020F0502020204030204" pitchFamily="34" charset="0"/>
              </a:rPr>
              <a:t>all men are created equal</a:t>
            </a:r>
            <a:r>
              <a:rPr lang="en-US" sz="2000" dirty="0">
                <a:solidFill>
                  <a:srgbClr val="993300"/>
                </a:solidFill>
                <a:latin typeface="Calibri" panose="020F0502020204030204" pitchFamily="34" charset="0"/>
                <a:cs typeface="Calibri" panose="020F0502020204030204" pitchFamily="34" charset="0"/>
              </a:rPr>
              <a:t>, that they are endowed by their Creator with certain unalienable rights.”</a:t>
            </a:r>
          </a:p>
          <a:p>
            <a:pPr marL="457200" indent="-457200">
              <a:buFont typeface="Arial" panose="020B0604020202020204" pitchFamily="34" charset="0"/>
              <a:buChar char="•"/>
            </a:pPr>
            <a:r>
              <a:rPr lang="en-US" sz="2600" dirty="0">
                <a:solidFill>
                  <a:srgbClr val="993300"/>
                </a:solidFill>
                <a:latin typeface="Calibri" panose="020F0502020204030204" pitchFamily="34" charset="0"/>
                <a:cs typeface="Calibri" panose="020F0502020204030204" pitchFamily="34" charset="0"/>
              </a:rPr>
              <a:t>Psychology</a:t>
            </a:r>
          </a:p>
          <a:p>
            <a:pPr marL="457200" indent="-457200">
              <a:buFont typeface="Arial" panose="020B0604020202020204" pitchFamily="34" charset="0"/>
              <a:buChar char="•"/>
            </a:pPr>
            <a:r>
              <a:rPr lang="en-US" sz="2600" dirty="0">
                <a:solidFill>
                  <a:srgbClr val="993300"/>
                </a:solidFill>
                <a:latin typeface="Calibri" panose="020F0502020204030204" pitchFamily="34" charset="0"/>
                <a:cs typeface="Calibri" panose="020F0502020204030204" pitchFamily="34" charset="0"/>
              </a:rPr>
              <a:t>Grammar (pronoun confusion)</a:t>
            </a:r>
          </a:p>
          <a:p>
            <a:pPr marL="457200" indent="-457200">
              <a:buFont typeface="Arial" panose="020B0604020202020204" pitchFamily="34" charset="0"/>
              <a:buChar char="•"/>
            </a:pPr>
            <a:r>
              <a:rPr lang="en-US" sz="2600" dirty="0">
                <a:solidFill>
                  <a:srgbClr val="993300"/>
                </a:solidFill>
                <a:latin typeface="Calibri" panose="020F0502020204030204" pitchFamily="34" charset="0"/>
                <a:cs typeface="Calibri" panose="020F0502020204030204" pitchFamily="34" charset="0"/>
              </a:rPr>
              <a:t>Literature (by omission!)</a:t>
            </a:r>
          </a:p>
          <a:p>
            <a:pPr marL="457200" indent="-457200">
              <a:buFont typeface="Arial" panose="020B0604020202020204" pitchFamily="34" charset="0"/>
              <a:buChar char="•"/>
            </a:pPr>
            <a:r>
              <a:rPr lang="en-US" sz="2600" dirty="0">
                <a:solidFill>
                  <a:srgbClr val="993300"/>
                </a:solidFill>
                <a:latin typeface="Calibri" panose="020F0502020204030204" pitchFamily="34" charset="0"/>
                <a:cs typeface="Calibri" panose="020F0502020204030204" pitchFamily="34" charset="0"/>
              </a:rPr>
              <a:t>What about those “neutral” subjects, like math? </a:t>
            </a: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98211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AAA1A3-E9ED-4F9B-AA82-8A8CE2279E5D}"/>
              </a:ext>
            </a:extLst>
          </p:cNvPr>
          <p:cNvSpPr txBox="1"/>
          <p:nvPr/>
        </p:nvSpPr>
        <p:spPr>
          <a:xfrm rot="20647490">
            <a:off x="4323030" y="671019"/>
            <a:ext cx="971100" cy="492443"/>
          </a:xfrm>
          <a:prstGeom prst="rect">
            <a:avLst/>
          </a:prstGeom>
          <a:noFill/>
        </p:spPr>
        <p:txBody>
          <a:bodyPr wrap="none" rtlCol="0">
            <a:spAutoFit/>
          </a:bodyPr>
          <a:lstStyle/>
          <a:p>
            <a:r>
              <a:rPr lang="en-US" sz="2600" dirty="0">
                <a:solidFill>
                  <a:srgbClr val="993300"/>
                </a:solidFill>
                <a:latin typeface="Arial Black" panose="020B0A04020102020204" pitchFamily="34" charset="0"/>
              </a:rPr>
              <a:t>NOT</a:t>
            </a:r>
          </a:p>
        </p:txBody>
      </p:sp>
      <p:sp>
        <p:nvSpPr>
          <p:cNvPr id="3" name="TextBox 2">
            <a:extLst>
              <a:ext uri="{FF2B5EF4-FFF2-40B4-BE49-F238E27FC236}">
                <a16:creationId xmlns:a16="http://schemas.microsoft.com/office/drawing/2014/main" id="{3BD30678-A994-497E-AFD7-CCDB68AD17A0}"/>
              </a:ext>
            </a:extLst>
          </p:cNvPr>
          <p:cNvSpPr txBox="1"/>
          <p:nvPr/>
        </p:nvSpPr>
        <p:spPr>
          <a:xfrm>
            <a:off x="4518232" y="1294081"/>
            <a:ext cx="377026" cy="553998"/>
          </a:xfrm>
          <a:prstGeom prst="rect">
            <a:avLst/>
          </a:prstGeom>
          <a:noFill/>
        </p:spPr>
        <p:txBody>
          <a:bodyPr wrap="none" rtlCol="0">
            <a:spAutoFit/>
          </a:bodyPr>
          <a:lstStyle/>
          <a:p>
            <a:r>
              <a:rPr lang="en-US" sz="3000" b="1" dirty="0">
                <a:solidFill>
                  <a:srgbClr val="993300"/>
                </a:solidFill>
              </a:rPr>
              <a:t>^</a:t>
            </a:r>
          </a:p>
        </p:txBody>
      </p:sp>
      <p:sp>
        <p:nvSpPr>
          <p:cNvPr id="8" name="Rectangle 7">
            <a:extLst>
              <a:ext uri="{FF2B5EF4-FFF2-40B4-BE49-F238E27FC236}">
                <a16:creationId xmlns:a16="http://schemas.microsoft.com/office/drawing/2014/main" id="{EC593AAC-39E8-497B-88C4-45EDAF97540C}"/>
              </a:ext>
            </a:extLst>
          </p:cNvPr>
          <p:cNvSpPr/>
          <p:nvPr/>
        </p:nvSpPr>
        <p:spPr>
          <a:xfrm>
            <a:off x="644577" y="1028029"/>
            <a:ext cx="10717967" cy="553998"/>
          </a:xfrm>
          <a:prstGeom prst="rect">
            <a:avLst/>
          </a:prstGeom>
        </p:spPr>
        <p:txBody>
          <a:bodyPr wrap="square">
            <a:spAutoFit/>
          </a:bodyPr>
          <a:lstStyle/>
          <a:p>
            <a:pPr algn="ctr" fontAlgn="base"/>
            <a:r>
              <a:rPr lang="en-US" sz="3000" dirty="0">
                <a:solidFill>
                  <a:srgbClr val="000000"/>
                </a:solidFill>
                <a:effectLst/>
                <a:latin typeface="Arial Black" panose="020B0A04020102020204" pitchFamily="34" charset="0"/>
              </a:rPr>
              <a:t>What subjects are affected by Creation doctrine?</a:t>
            </a:r>
          </a:p>
        </p:txBody>
      </p:sp>
      <p:pic>
        <p:nvPicPr>
          <p:cNvPr id="23554" name="Picture 2" descr="https://images-na.ssl-images-amazon.com/images/I/51FUSnwscKL._SX384_BO1,204,203,200_.jpg">
            <a:extLst>
              <a:ext uri="{FF2B5EF4-FFF2-40B4-BE49-F238E27FC236}">
                <a16:creationId xmlns:a16="http://schemas.microsoft.com/office/drawing/2014/main" id="{7906C936-C8A8-44EE-904C-A97F84A7FE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3339" y="2422273"/>
            <a:ext cx="2430211" cy="3141646"/>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s://images-na.ssl-images-amazon.com/images/I/51oA5dxPoML._SX384_BO1,204,203,200_.jpg">
            <a:extLst>
              <a:ext uri="{FF2B5EF4-FFF2-40B4-BE49-F238E27FC236}">
                <a16:creationId xmlns:a16="http://schemas.microsoft.com/office/drawing/2014/main" id="{59482F55-04B4-40C0-A4AF-53EE40C427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180" y="2854419"/>
            <a:ext cx="2430212" cy="314164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s://images-na.ssl-images-amazon.com/images/I/51Sm9REvQlL._SX384_BO1,204,203,200_.jpg">
            <a:extLst>
              <a:ext uri="{FF2B5EF4-FFF2-40B4-BE49-F238E27FC236}">
                <a16:creationId xmlns:a16="http://schemas.microsoft.com/office/drawing/2014/main" id="{6FBF0D19-9568-490A-B25C-30A8AC1388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3151" y="2854420"/>
            <a:ext cx="2430211" cy="3141646"/>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https://images-na.ssl-images-amazon.com/images/I/51o7LqG-IDL._SX384_BO1,204,203,200_.jpg">
            <a:extLst>
              <a:ext uri="{FF2B5EF4-FFF2-40B4-BE49-F238E27FC236}">
                <a16:creationId xmlns:a16="http://schemas.microsoft.com/office/drawing/2014/main" id="{85374B92-43D5-4656-8FFB-3FBC7D1F2C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43329" y="2284793"/>
            <a:ext cx="2450153" cy="316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229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9284EF-CDA2-404F-9781-5FF8B91F896B}"/>
              </a:ext>
            </a:extLst>
          </p:cNvPr>
          <p:cNvSpPr/>
          <p:nvPr/>
        </p:nvSpPr>
        <p:spPr>
          <a:xfrm>
            <a:off x="569628" y="2193354"/>
            <a:ext cx="10568064" cy="3299045"/>
          </a:xfrm>
          <a:prstGeom prst="rect">
            <a:avLst/>
          </a:prstGeom>
        </p:spPr>
        <p:txBody>
          <a:bodyPr wrap="square">
            <a:spAutoFit/>
          </a:bodyPr>
          <a:lstStyle/>
          <a:p>
            <a:pPr marL="685800" marR="0">
              <a:lnSpc>
                <a:spcPct val="107000"/>
              </a:lnSpc>
              <a:spcBef>
                <a:spcPts val="0"/>
              </a:spcBef>
              <a:spcAft>
                <a:spcPts val="800"/>
              </a:spcAft>
            </a:pPr>
            <a:r>
              <a:rPr lang="en-US" sz="2800" dirty="0">
                <a:solidFill>
                  <a:srgbClr val="993300"/>
                </a:solidFill>
                <a:latin typeface="Calibri" panose="020F0502020204030204" pitchFamily="34" charset="0"/>
                <a:ea typeface="Calibri" panose="020F0502020204030204" pitchFamily="34" charset="0"/>
                <a:cs typeface="Times New Roman" panose="02020603050405020304" pitchFamily="18" charset="0"/>
              </a:rPr>
              <a:t>What organization has multiple universities full of expertise across many disciplines, including education, with Christian (Lutheran) faculty who could surely author and edit good and godly creation textbooks without problematic doctrine? What organization also has </a:t>
            </a:r>
            <a:r>
              <a:rPr lang="en-US" sz="2800" b="1" dirty="0">
                <a:solidFill>
                  <a:srgbClr val="993300"/>
                </a:solidFill>
                <a:latin typeface="Calibri" panose="020F0502020204030204" pitchFamily="34" charset="0"/>
                <a:ea typeface="Calibri" panose="020F0502020204030204" pitchFamily="34" charset="0"/>
                <a:cs typeface="Times New Roman" panose="02020603050405020304" pitchFamily="18" charset="0"/>
              </a:rPr>
              <a:t>Concordia Publishing House </a:t>
            </a:r>
            <a:r>
              <a:rPr lang="en-US" sz="2800" dirty="0">
                <a:solidFill>
                  <a:srgbClr val="993300"/>
                </a:solidFill>
                <a:latin typeface="Calibri" panose="020F0502020204030204" pitchFamily="34" charset="0"/>
                <a:ea typeface="Calibri" panose="020F0502020204030204" pitchFamily="34" charset="0"/>
                <a:cs typeface="Times New Roman" panose="02020603050405020304" pitchFamily="18" charset="0"/>
              </a:rPr>
              <a:t>to  generate and distribute these textbooks? And, what organization also has its own grade schools and high schools to provide a market base? </a:t>
            </a:r>
          </a:p>
        </p:txBody>
      </p:sp>
      <p:sp>
        <p:nvSpPr>
          <p:cNvPr id="4" name="Rectangle 3">
            <a:extLst>
              <a:ext uri="{FF2B5EF4-FFF2-40B4-BE49-F238E27FC236}">
                <a16:creationId xmlns:a16="http://schemas.microsoft.com/office/drawing/2014/main" id="{2DAC01CB-E084-4CB2-A83B-85EE86613F9C}"/>
              </a:ext>
            </a:extLst>
          </p:cNvPr>
          <p:cNvSpPr/>
          <p:nvPr/>
        </p:nvSpPr>
        <p:spPr>
          <a:xfrm>
            <a:off x="2203553" y="1417773"/>
            <a:ext cx="7585023" cy="553998"/>
          </a:xfrm>
          <a:prstGeom prst="rect">
            <a:avLst/>
          </a:prstGeom>
        </p:spPr>
        <p:txBody>
          <a:bodyPr wrap="square">
            <a:spAutoFit/>
          </a:bodyPr>
          <a:lstStyle/>
          <a:p>
            <a:pPr algn="ctr" fontAlgn="base"/>
            <a:r>
              <a:rPr lang="en-US" sz="3000" dirty="0">
                <a:solidFill>
                  <a:srgbClr val="000000"/>
                </a:solidFill>
                <a:latin typeface="Arial Black" panose="020B0A04020102020204" pitchFamily="34" charset="0"/>
              </a:rPr>
              <a:t>A Riddle To Solve:</a:t>
            </a:r>
            <a:endParaRPr lang="en-US" sz="3000" dirty="0">
              <a:solidFill>
                <a:srgbClr val="000000"/>
              </a:solidFill>
              <a:effectLst/>
              <a:latin typeface="Arial Black" panose="020B0A04020102020204" pitchFamily="34" charset="0"/>
            </a:endParaRPr>
          </a:p>
        </p:txBody>
      </p:sp>
      <p:sp>
        <p:nvSpPr>
          <p:cNvPr id="7" name="Rectangle 6">
            <a:extLst>
              <a:ext uri="{FF2B5EF4-FFF2-40B4-BE49-F238E27FC236}">
                <a16:creationId xmlns:a16="http://schemas.microsoft.com/office/drawing/2014/main" id="{D70C1DAC-9B73-45A0-9E63-0FE6411BDD04}"/>
              </a:ext>
            </a:extLst>
          </p:cNvPr>
          <p:cNvSpPr/>
          <p:nvPr/>
        </p:nvSpPr>
        <p:spPr>
          <a:xfrm>
            <a:off x="1767589" y="5713982"/>
            <a:ext cx="8456950" cy="553998"/>
          </a:xfrm>
          <a:prstGeom prst="rect">
            <a:avLst/>
          </a:prstGeom>
        </p:spPr>
        <p:txBody>
          <a:bodyPr wrap="square">
            <a:spAutoFit/>
          </a:bodyPr>
          <a:lstStyle/>
          <a:p>
            <a:pPr algn="ctr" fontAlgn="base"/>
            <a:r>
              <a:rPr lang="en-US" sz="3000" dirty="0">
                <a:solidFill>
                  <a:srgbClr val="000000"/>
                </a:solidFill>
                <a:latin typeface="Arial Black" panose="020B0A04020102020204" pitchFamily="34" charset="0"/>
              </a:rPr>
              <a:t>The Lutheran Church – Missouri Synod !</a:t>
            </a:r>
            <a:endParaRPr lang="en-US" sz="3000" dirty="0">
              <a:solidFill>
                <a:srgbClr val="000000"/>
              </a:solidFill>
              <a:effectLst/>
              <a:latin typeface="Arial Black" panose="020B0A04020102020204" pitchFamily="34" charset="0"/>
            </a:endParaRPr>
          </a:p>
        </p:txBody>
      </p:sp>
    </p:spTree>
    <p:extLst>
      <p:ext uri="{BB962C8B-B14F-4D97-AF65-F5344CB8AC3E}">
        <p14:creationId xmlns:p14="http://schemas.microsoft.com/office/powerpoint/2010/main" val="104116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DAC01CB-E084-4CB2-A83B-85EE86613F9C}"/>
              </a:ext>
            </a:extLst>
          </p:cNvPr>
          <p:cNvSpPr/>
          <p:nvPr/>
        </p:nvSpPr>
        <p:spPr>
          <a:xfrm>
            <a:off x="2203553" y="1417773"/>
            <a:ext cx="7585023" cy="553998"/>
          </a:xfrm>
          <a:prstGeom prst="rect">
            <a:avLst/>
          </a:prstGeom>
        </p:spPr>
        <p:txBody>
          <a:bodyPr wrap="square">
            <a:spAutoFit/>
          </a:bodyPr>
          <a:lstStyle/>
          <a:p>
            <a:pPr algn="ctr" fontAlgn="base"/>
            <a:r>
              <a:rPr lang="en-US" sz="3000" dirty="0">
                <a:solidFill>
                  <a:srgbClr val="000000"/>
                </a:solidFill>
                <a:latin typeface="Arial Black" panose="020B0A04020102020204" pitchFamily="34" charset="0"/>
              </a:rPr>
              <a:t>Riddle Solved: The LC-MS</a:t>
            </a:r>
            <a:endParaRPr lang="en-US" sz="3000" dirty="0">
              <a:solidFill>
                <a:srgbClr val="000000"/>
              </a:solidFill>
              <a:effectLst/>
              <a:latin typeface="Arial Black" panose="020B0A04020102020204" pitchFamily="34" charset="0"/>
            </a:endParaRPr>
          </a:p>
        </p:txBody>
      </p:sp>
      <p:sp>
        <p:nvSpPr>
          <p:cNvPr id="7" name="Rectangle 6">
            <a:extLst>
              <a:ext uri="{FF2B5EF4-FFF2-40B4-BE49-F238E27FC236}">
                <a16:creationId xmlns:a16="http://schemas.microsoft.com/office/drawing/2014/main" id="{D70C1DAC-9B73-45A0-9E63-0FE6411BDD04}"/>
              </a:ext>
            </a:extLst>
          </p:cNvPr>
          <p:cNvSpPr/>
          <p:nvPr/>
        </p:nvSpPr>
        <p:spPr>
          <a:xfrm>
            <a:off x="1632677" y="5910625"/>
            <a:ext cx="8456950" cy="400110"/>
          </a:xfrm>
          <a:prstGeom prst="rect">
            <a:avLst/>
          </a:prstGeom>
        </p:spPr>
        <p:txBody>
          <a:bodyPr wrap="square">
            <a:spAutoFit/>
          </a:bodyPr>
          <a:lstStyle/>
          <a:p>
            <a:pPr algn="ctr" fontAlgn="base"/>
            <a:r>
              <a:rPr lang="en-US" sz="2000" dirty="0">
                <a:solidFill>
                  <a:srgbClr val="000000"/>
                </a:solidFill>
                <a:latin typeface="Arial Black" panose="020B0A04020102020204" pitchFamily="34" charset="0"/>
              </a:rPr>
              <a:t>An example of the potential impact is found in Dr. Jay Wile: </a:t>
            </a:r>
            <a:endParaRPr lang="en-US" sz="2000" dirty="0">
              <a:solidFill>
                <a:srgbClr val="000000"/>
              </a:solidFill>
              <a:effectLst/>
              <a:latin typeface="Arial Black" panose="020B0A04020102020204" pitchFamily="34" charset="0"/>
            </a:endParaRPr>
          </a:p>
        </p:txBody>
      </p:sp>
      <p:pic>
        <p:nvPicPr>
          <p:cNvPr id="1026" name="Picture 2" descr="Image may contain: 1 person, smiling">
            <a:extLst>
              <a:ext uri="{FF2B5EF4-FFF2-40B4-BE49-F238E27FC236}">
                <a16:creationId xmlns:a16="http://schemas.microsoft.com/office/drawing/2014/main" id="{162E0EEB-613C-4316-81EB-25C073F92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2706" y="5063858"/>
            <a:ext cx="1209666" cy="16935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299480A-67C3-4205-B2C8-DB2773A29802}"/>
              </a:ext>
            </a:extLst>
          </p:cNvPr>
          <p:cNvSpPr/>
          <p:nvPr/>
        </p:nvSpPr>
        <p:spPr>
          <a:xfrm>
            <a:off x="569628" y="2193354"/>
            <a:ext cx="10568064" cy="3299045"/>
          </a:xfrm>
          <a:prstGeom prst="rect">
            <a:avLst/>
          </a:prstGeom>
        </p:spPr>
        <p:txBody>
          <a:bodyPr wrap="square">
            <a:spAutoFit/>
          </a:bodyPr>
          <a:lstStyle/>
          <a:p>
            <a:pPr marL="685800" marR="0">
              <a:lnSpc>
                <a:spcPct val="107000"/>
              </a:lnSpc>
              <a:spcBef>
                <a:spcPts val="0"/>
              </a:spcBef>
              <a:spcAft>
                <a:spcPts val="800"/>
              </a:spcAft>
            </a:pPr>
            <a:r>
              <a:rPr lang="en-US" sz="2800" dirty="0">
                <a:solidFill>
                  <a:srgbClr val="993300"/>
                </a:solidFill>
                <a:latin typeface="Calibri" panose="020F0502020204030204" pitchFamily="34" charset="0"/>
                <a:ea typeface="Calibri" panose="020F0502020204030204" pitchFamily="34" charset="0"/>
                <a:cs typeface="Times New Roman" panose="02020603050405020304" pitchFamily="18" charset="0"/>
              </a:rPr>
              <a:t>What organization has multiple universities full of expertise across many disciplines including education with Christian (Lutheran) faculty who could surely author and edit good and godly creation textbooks without problematic doctrine? What organization also has </a:t>
            </a:r>
            <a:r>
              <a:rPr lang="en-US" sz="2800" b="1" dirty="0">
                <a:solidFill>
                  <a:srgbClr val="993300"/>
                </a:solidFill>
                <a:latin typeface="Calibri" panose="020F0502020204030204" pitchFamily="34" charset="0"/>
                <a:ea typeface="Calibri" panose="020F0502020204030204" pitchFamily="34" charset="0"/>
                <a:cs typeface="Times New Roman" panose="02020603050405020304" pitchFamily="18" charset="0"/>
              </a:rPr>
              <a:t>Concordia Publishing House </a:t>
            </a:r>
            <a:r>
              <a:rPr lang="en-US" sz="2800" dirty="0">
                <a:solidFill>
                  <a:srgbClr val="993300"/>
                </a:solidFill>
                <a:latin typeface="Calibri" panose="020F0502020204030204" pitchFamily="34" charset="0"/>
                <a:ea typeface="Calibri" panose="020F0502020204030204" pitchFamily="34" charset="0"/>
                <a:cs typeface="Times New Roman" panose="02020603050405020304" pitchFamily="18" charset="0"/>
              </a:rPr>
              <a:t>to  generate and distribute these textbooks? And, what organization also has its own grade schools and high schools to provide a market base? </a:t>
            </a:r>
          </a:p>
        </p:txBody>
      </p:sp>
    </p:spTree>
    <p:extLst>
      <p:ext uri="{BB962C8B-B14F-4D97-AF65-F5344CB8AC3E}">
        <p14:creationId xmlns:p14="http://schemas.microsoft.com/office/powerpoint/2010/main" val="3793700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9270A081-28F5-4F65-A307-FC53399C8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82A7610-7326-457E-973F-CBB112B0F4BC}"/>
              </a:ext>
            </a:extLst>
          </p:cNvPr>
          <p:cNvSpPr/>
          <p:nvPr/>
        </p:nvSpPr>
        <p:spPr>
          <a:xfrm>
            <a:off x="535613" y="2452417"/>
            <a:ext cx="6914500" cy="532903"/>
          </a:xfrm>
          <a:prstGeom prst="rect">
            <a:avLst/>
          </a:prstGeom>
        </p:spPr>
        <p:txBody>
          <a:bodyPr wrap="square">
            <a:spAutoFit/>
          </a:bodyPr>
          <a:lstStyle/>
          <a:p>
            <a:pPr marL="1143000" marR="0" indent="-457200">
              <a:lnSpc>
                <a:spcPct val="107000"/>
              </a:lnSpc>
              <a:spcBef>
                <a:spcPts val="0"/>
              </a:spcBef>
              <a:spcAft>
                <a:spcPts val="800"/>
              </a:spcAft>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Times New Roman" panose="02020603050405020304" pitchFamily="18" charset="0"/>
              </a:rPr>
              <a:t>Government? </a:t>
            </a:r>
          </a:p>
        </p:txBody>
      </p:sp>
      <p:pic>
        <p:nvPicPr>
          <p:cNvPr id="8" name="Picture 2" descr="Foot-In-DOOR">
            <a:extLst>
              <a:ext uri="{FF2B5EF4-FFF2-40B4-BE49-F238E27FC236}">
                <a16:creationId xmlns:a16="http://schemas.microsoft.com/office/drawing/2014/main" id="{FA31DB0A-6BDA-4D2B-9B80-F24224F81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970" y="1718224"/>
            <a:ext cx="2317517" cy="231751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upload.wikimedia.org/wikipedia/commons/thumb/9/91/Pizza-3007395.jpg/1024px-Pizza-3007395.jpg">
            <a:extLst>
              <a:ext uri="{FF2B5EF4-FFF2-40B4-BE49-F238E27FC236}">
                <a16:creationId xmlns:a16="http://schemas.microsoft.com/office/drawing/2014/main" id="{73E6DEF6-3D02-4ECB-8387-5456BB1822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944" y="2540830"/>
            <a:ext cx="3461853" cy="23175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96661D3-055F-4407-B834-69CA1A43D47E}"/>
              </a:ext>
            </a:extLst>
          </p:cNvPr>
          <p:cNvSpPr/>
          <p:nvPr/>
        </p:nvSpPr>
        <p:spPr>
          <a:xfrm>
            <a:off x="87924" y="6322898"/>
            <a:ext cx="11896232" cy="446276"/>
          </a:xfrm>
          <a:prstGeom prst="rect">
            <a:avLst/>
          </a:prstGeom>
        </p:spPr>
        <p:txBody>
          <a:bodyPr wrap="square">
            <a:spAutoFit/>
          </a:bodyPr>
          <a:lstStyle/>
          <a:p>
            <a:r>
              <a:rPr lang="en-US" b="1" dirty="0">
                <a:solidFill>
                  <a:srgbClr val="993300"/>
                </a:solidFill>
                <a:latin typeface="Arial Narrow" panose="020B0606020202030204" pitchFamily="34" charset="0"/>
              </a:rPr>
              <a:t>The </a:t>
            </a:r>
            <a:r>
              <a:rPr lang="en-US" b="1" cap="small" dirty="0">
                <a:solidFill>
                  <a:srgbClr val="993300"/>
                </a:solidFill>
                <a:latin typeface="Arial Narrow" panose="020B0606020202030204" pitchFamily="34" charset="0"/>
              </a:rPr>
              <a:t>Lord</a:t>
            </a:r>
            <a:r>
              <a:rPr lang="en-US" b="1" dirty="0">
                <a:solidFill>
                  <a:srgbClr val="993300"/>
                </a:solidFill>
                <a:latin typeface="Arial Narrow" panose="020B0606020202030204" pitchFamily="34" charset="0"/>
              </a:rPr>
              <a:t> is my light and my salvation; whom shall I fear? The </a:t>
            </a:r>
            <a:r>
              <a:rPr lang="en-US" b="1" cap="small" dirty="0">
                <a:solidFill>
                  <a:srgbClr val="993300"/>
                </a:solidFill>
                <a:latin typeface="Arial Narrow" panose="020B0606020202030204" pitchFamily="34" charset="0"/>
              </a:rPr>
              <a:t>Lord</a:t>
            </a:r>
            <a:r>
              <a:rPr lang="en-US" b="1" dirty="0">
                <a:solidFill>
                  <a:srgbClr val="993300"/>
                </a:solidFill>
                <a:latin typeface="Arial Narrow" panose="020B0606020202030204" pitchFamily="34" charset="0"/>
              </a:rPr>
              <a:t> is the stronghold</a:t>
            </a:r>
            <a:r>
              <a:rPr lang="en-US" b="1" baseline="30000" dirty="0">
                <a:solidFill>
                  <a:srgbClr val="993300"/>
                </a:solidFill>
                <a:latin typeface="Arial Narrow" panose="020B0606020202030204" pitchFamily="34" charset="0"/>
              </a:rPr>
              <a:t> </a:t>
            </a:r>
            <a:r>
              <a:rPr lang="en-US" b="1" dirty="0">
                <a:solidFill>
                  <a:srgbClr val="993300"/>
                </a:solidFill>
                <a:latin typeface="Arial Narrow" panose="020B0606020202030204" pitchFamily="34" charset="0"/>
              </a:rPr>
              <a:t>of my life; of whom shall I be afraid?  Ps. 27:1</a:t>
            </a:r>
          </a:p>
          <a:p>
            <a:endParaRPr lang="en-US" sz="500" dirty="0">
              <a:solidFill>
                <a:srgbClr val="993300"/>
              </a:solidFill>
            </a:endParaRPr>
          </a:p>
        </p:txBody>
      </p:sp>
      <p:sp>
        <p:nvSpPr>
          <p:cNvPr id="12" name="Rectangle 11">
            <a:extLst>
              <a:ext uri="{FF2B5EF4-FFF2-40B4-BE49-F238E27FC236}">
                <a16:creationId xmlns:a16="http://schemas.microsoft.com/office/drawing/2014/main" id="{782DCCDA-97CF-4230-B8DB-2E59EF963C6D}"/>
              </a:ext>
            </a:extLst>
          </p:cNvPr>
          <p:cNvSpPr/>
          <p:nvPr/>
        </p:nvSpPr>
        <p:spPr>
          <a:xfrm>
            <a:off x="2203553" y="1417773"/>
            <a:ext cx="7585023" cy="553998"/>
          </a:xfrm>
          <a:prstGeom prst="rect">
            <a:avLst/>
          </a:prstGeom>
        </p:spPr>
        <p:txBody>
          <a:bodyPr wrap="square">
            <a:spAutoFit/>
          </a:bodyPr>
          <a:lstStyle/>
          <a:p>
            <a:pPr algn="ctr" fontAlgn="base"/>
            <a:r>
              <a:rPr lang="en-US" sz="3000" dirty="0">
                <a:solidFill>
                  <a:srgbClr val="000000"/>
                </a:solidFill>
                <a:latin typeface="Arial Black" panose="020B0A04020102020204" pitchFamily="34" charset="0"/>
              </a:rPr>
              <a:t>Of What Are We Afraid?</a:t>
            </a:r>
            <a:endParaRPr lang="en-US" sz="3000" dirty="0">
              <a:solidFill>
                <a:srgbClr val="000000"/>
              </a:solidFill>
              <a:effectLst/>
              <a:latin typeface="Arial Black" panose="020B0A04020102020204" pitchFamily="34" charset="0"/>
            </a:endParaRPr>
          </a:p>
        </p:txBody>
      </p:sp>
    </p:spTree>
    <p:extLst>
      <p:ext uri="{BB962C8B-B14F-4D97-AF65-F5344CB8AC3E}">
        <p14:creationId xmlns:p14="http://schemas.microsoft.com/office/powerpoint/2010/main" val="3592841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75E2E76-8215-41CD-8FF4-2FB199926533}"/>
              </a:ext>
            </a:extLst>
          </p:cNvPr>
          <p:cNvSpPr/>
          <p:nvPr/>
        </p:nvSpPr>
        <p:spPr>
          <a:xfrm>
            <a:off x="2998034" y="2603487"/>
            <a:ext cx="3537677" cy="1569660"/>
          </a:xfrm>
          <a:prstGeom prst="rect">
            <a:avLst/>
          </a:prstGeom>
          <a:solidFill>
            <a:schemeClr val="bg1"/>
          </a:solidFill>
        </p:spPr>
        <p:txBody>
          <a:bodyPr wrap="square">
            <a:spAutoFit/>
          </a:bodyPr>
          <a:lstStyle/>
          <a:p>
            <a:pPr algn="ctr"/>
            <a:r>
              <a:rPr lang="en-US" b="1" i="0" dirty="0">
                <a:solidFill>
                  <a:srgbClr val="993300"/>
                </a:solidFill>
                <a:effectLst/>
                <a:latin typeface="Verdana" panose="020B0604030504040204" pitchFamily="34" charset="0"/>
              </a:rPr>
              <a:t> </a:t>
            </a:r>
            <a:r>
              <a:rPr lang="en-US" sz="2400" b="1" i="0" dirty="0">
                <a:solidFill>
                  <a:srgbClr val="993300"/>
                </a:solidFill>
                <a:effectLst/>
                <a:latin typeface="Verdana" panose="020B0604030504040204" pitchFamily="34" charset="0"/>
              </a:rPr>
              <a:t>“We need to do biology as  though Darwin never existed.”</a:t>
            </a:r>
          </a:p>
        </p:txBody>
      </p:sp>
      <p:pic>
        <p:nvPicPr>
          <p:cNvPr id="1028" name="Picture 4" descr="https://www.icr.org/i/stage_248/blindcavefish-stage.jpg">
            <a:extLst>
              <a:ext uri="{FF2B5EF4-FFF2-40B4-BE49-F238E27FC236}">
                <a16:creationId xmlns:a16="http://schemas.microsoft.com/office/drawing/2014/main" id="{991915B6-B4C1-4069-BE6B-B971751285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902" y="3526818"/>
            <a:ext cx="4027653" cy="14269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D52A446-5F92-47BA-9E82-FBB1A06AFD95}"/>
              </a:ext>
            </a:extLst>
          </p:cNvPr>
          <p:cNvSpPr/>
          <p:nvPr/>
        </p:nvSpPr>
        <p:spPr>
          <a:xfrm>
            <a:off x="6265890" y="5323854"/>
            <a:ext cx="5438381" cy="369332"/>
          </a:xfrm>
          <a:prstGeom prst="rect">
            <a:avLst/>
          </a:prstGeom>
        </p:spPr>
        <p:txBody>
          <a:bodyPr wrap="square">
            <a:spAutoFit/>
          </a:bodyPr>
          <a:lstStyle/>
          <a:p>
            <a:r>
              <a:rPr lang="en-US" dirty="0">
                <a:solidFill>
                  <a:srgbClr val="993300"/>
                </a:solidFill>
                <a:latin typeface="Trebuchet MS" panose="020B0603020202020204" pitchFamily="34" charset="0"/>
              </a:rPr>
              <a:t>Natural Selection is NOT why cave fish are blind! </a:t>
            </a:r>
            <a:endParaRPr lang="en-US" dirty="0">
              <a:solidFill>
                <a:srgbClr val="993300"/>
              </a:solidFill>
            </a:endParaRPr>
          </a:p>
        </p:txBody>
      </p:sp>
      <p:pic>
        <p:nvPicPr>
          <p:cNvPr id="9" name="Picture 2" descr="http://denversocietyofcreation.org/index_htm_files/12893.png">
            <a:extLst>
              <a:ext uri="{FF2B5EF4-FFF2-40B4-BE49-F238E27FC236}">
                <a16:creationId xmlns:a16="http://schemas.microsoft.com/office/drawing/2014/main" id="{A895CF80-7A7A-4FD9-ABE4-0CF55909FA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1744" y="2185067"/>
            <a:ext cx="1786328" cy="2391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07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9270A081-28F5-4F65-A307-FC53399C8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D72972-A3A2-4086-96CF-CD76F6C7A305}"/>
              </a:ext>
            </a:extLst>
          </p:cNvPr>
          <p:cNvSpPr/>
          <p:nvPr/>
        </p:nvSpPr>
        <p:spPr>
          <a:xfrm>
            <a:off x="2203553" y="1417773"/>
            <a:ext cx="7585023" cy="553998"/>
          </a:xfrm>
          <a:prstGeom prst="rect">
            <a:avLst/>
          </a:prstGeom>
        </p:spPr>
        <p:txBody>
          <a:bodyPr wrap="square">
            <a:spAutoFit/>
          </a:bodyPr>
          <a:lstStyle/>
          <a:p>
            <a:pPr algn="ctr" fontAlgn="base"/>
            <a:r>
              <a:rPr lang="en-US" sz="3000" dirty="0">
                <a:solidFill>
                  <a:srgbClr val="000000"/>
                </a:solidFill>
                <a:latin typeface="Arial Black" panose="020B0A04020102020204" pitchFamily="34" charset="0"/>
              </a:rPr>
              <a:t>Of What Are We Afraid?</a:t>
            </a:r>
            <a:endParaRPr lang="en-US" sz="3000" dirty="0">
              <a:solidFill>
                <a:srgbClr val="000000"/>
              </a:solidFill>
              <a:effectLst/>
              <a:latin typeface="Arial Black" panose="020B0A04020102020204" pitchFamily="34" charset="0"/>
            </a:endParaRPr>
          </a:p>
        </p:txBody>
      </p:sp>
      <p:sp>
        <p:nvSpPr>
          <p:cNvPr id="9" name="Rectangle 8">
            <a:extLst>
              <a:ext uri="{FF2B5EF4-FFF2-40B4-BE49-F238E27FC236}">
                <a16:creationId xmlns:a16="http://schemas.microsoft.com/office/drawing/2014/main" id="{4F34BC64-9CA9-438F-BD3C-AD33C35A6937}"/>
              </a:ext>
            </a:extLst>
          </p:cNvPr>
          <p:cNvSpPr/>
          <p:nvPr/>
        </p:nvSpPr>
        <p:spPr>
          <a:xfrm>
            <a:off x="535613" y="2452417"/>
            <a:ext cx="7585022" cy="1096519"/>
          </a:xfrm>
          <a:prstGeom prst="rect">
            <a:avLst/>
          </a:prstGeom>
        </p:spPr>
        <p:txBody>
          <a:bodyPr wrap="square">
            <a:spAutoFit/>
          </a:bodyPr>
          <a:lstStyle/>
          <a:p>
            <a:pPr marL="1143000" marR="0" indent="-457200">
              <a:lnSpc>
                <a:spcPct val="107000"/>
              </a:lnSpc>
              <a:spcBef>
                <a:spcPts val="0"/>
              </a:spcBef>
              <a:spcAft>
                <a:spcPts val="800"/>
              </a:spcAft>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Government? </a:t>
            </a:r>
          </a:p>
          <a:p>
            <a:pPr marL="1143000" marR="0" indent="-457200">
              <a:lnSpc>
                <a:spcPct val="107000"/>
              </a:lnSpc>
              <a:spcBef>
                <a:spcPts val="0"/>
              </a:spcBef>
              <a:spcAft>
                <a:spcPts val="800"/>
              </a:spcAft>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Times New Roman" panose="02020603050405020304" pitchFamily="18" charset="0"/>
              </a:rPr>
              <a:t>Academia? </a:t>
            </a:r>
          </a:p>
        </p:txBody>
      </p:sp>
      <p:pic>
        <p:nvPicPr>
          <p:cNvPr id="1026" name="Picture 2" descr="https://upload.wikimedia.org/wikipedia/commons/a/a5/Kessel%2C_Jan_van%2C_Senior_-_The_Mockery_of_the_Owl_-_17th_century.jpg">
            <a:extLst>
              <a:ext uri="{FF2B5EF4-FFF2-40B4-BE49-F238E27FC236}">
                <a16:creationId xmlns:a16="http://schemas.microsoft.com/office/drawing/2014/main" id="{59B4C308-122D-4CB4-835B-58A849209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944" y="2480869"/>
            <a:ext cx="3461853" cy="24958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EAD81D-CAE3-4B41-8FA0-492D02930D90}"/>
              </a:ext>
            </a:extLst>
          </p:cNvPr>
          <p:cNvSpPr txBox="1"/>
          <p:nvPr/>
        </p:nvSpPr>
        <p:spPr>
          <a:xfrm>
            <a:off x="4160773" y="4988300"/>
            <a:ext cx="4336193" cy="338554"/>
          </a:xfrm>
          <a:prstGeom prst="rect">
            <a:avLst/>
          </a:prstGeom>
          <a:noFill/>
        </p:spPr>
        <p:txBody>
          <a:bodyPr wrap="square" rtlCol="0">
            <a:spAutoFit/>
          </a:bodyPr>
          <a:lstStyle/>
          <a:p>
            <a:pPr algn="ctr"/>
            <a:r>
              <a:rPr lang="en-US" sz="1600" i="1" dirty="0"/>
              <a:t>The Mockery of the Owl </a:t>
            </a:r>
            <a:r>
              <a:rPr lang="en-US" sz="1600" dirty="0"/>
              <a:t> Jan van Kessel the Elder</a:t>
            </a:r>
          </a:p>
        </p:txBody>
      </p:sp>
      <p:pic>
        <p:nvPicPr>
          <p:cNvPr id="10" name="Picture 2" descr="Foot-In-DOOR">
            <a:extLst>
              <a:ext uri="{FF2B5EF4-FFF2-40B4-BE49-F238E27FC236}">
                <a16:creationId xmlns:a16="http://schemas.microsoft.com/office/drawing/2014/main" id="{7EA5E08F-EAD9-404D-9520-40A7094D2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8970" y="1718224"/>
            <a:ext cx="2317517" cy="231751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13BC1A2-5F8A-4BE1-832F-EB3FC59620FC}"/>
              </a:ext>
            </a:extLst>
          </p:cNvPr>
          <p:cNvSpPr/>
          <p:nvPr/>
        </p:nvSpPr>
        <p:spPr>
          <a:xfrm>
            <a:off x="87924" y="6322898"/>
            <a:ext cx="11896232" cy="446276"/>
          </a:xfrm>
          <a:prstGeom prst="rect">
            <a:avLst/>
          </a:prstGeom>
        </p:spPr>
        <p:txBody>
          <a:bodyPr wrap="square">
            <a:spAutoFit/>
          </a:bodyPr>
          <a:lstStyle/>
          <a:p>
            <a:r>
              <a:rPr lang="en-US" b="1" dirty="0">
                <a:solidFill>
                  <a:srgbClr val="993300"/>
                </a:solidFill>
                <a:latin typeface="Arial Narrow" panose="020B0606020202030204" pitchFamily="34" charset="0"/>
              </a:rPr>
              <a:t>The </a:t>
            </a:r>
            <a:r>
              <a:rPr lang="en-US" b="1" cap="small" dirty="0">
                <a:solidFill>
                  <a:srgbClr val="993300"/>
                </a:solidFill>
                <a:latin typeface="Arial Narrow" panose="020B0606020202030204" pitchFamily="34" charset="0"/>
              </a:rPr>
              <a:t>Lord</a:t>
            </a:r>
            <a:r>
              <a:rPr lang="en-US" b="1" dirty="0">
                <a:solidFill>
                  <a:srgbClr val="993300"/>
                </a:solidFill>
                <a:latin typeface="Arial Narrow" panose="020B0606020202030204" pitchFamily="34" charset="0"/>
              </a:rPr>
              <a:t> is my light and my salvation; whom shall I fear? The </a:t>
            </a:r>
            <a:r>
              <a:rPr lang="en-US" b="1" cap="small" dirty="0">
                <a:solidFill>
                  <a:srgbClr val="993300"/>
                </a:solidFill>
                <a:latin typeface="Arial Narrow" panose="020B0606020202030204" pitchFamily="34" charset="0"/>
              </a:rPr>
              <a:t>Lord</a:t>
            </a:r>
            <a:r>
              <a:rPr lang="en-US" b="1" dirty="0">
                <a:solidFill>
                  <a:srgbClr val="993300"/>
                </a:solidFill>
                <a:latin typeface="Arial Narrow" panose="020B0606020202030204" pitchFamily="34" charset="0"/>
              </a:rPr>
              <a:t> is the stronghold</a:t>
            </a:r>
            <a:r>
              <a:rPr lang="en-US" b="1" baseline="30000" dirty="0">
                <a:solidFill>
                  <a:srgbClr val="993300"/>
                </a:solidFill>
                <a:latin typeface="Arial Narrow" panose="020B0606020202030204" pitchFamily="34" charset="0"/>
              </a:rPr>
              <a:t> </a:t>
            </a:r>
            <a:r>
              <a:rPr lang="en-US" b="1" dirty="0">
                <a:solidFill>
                  <a:srgbClr val="993300"/>
                </a:solidFill>
                <a:latin typeface="Arial Narrow" panose="020B0606020202030204" pitchFamily="34" charset="0"/>
              </a:rPr>
              <a:t>of my life; of whom shall I be afraid?  Ps. 27:1</a:t>
            </a:r>
          </a:p>
          <a:p>
            <a:endParaRPr lang="en-US" sz="500" dirty="0">
              <a:solidFill>
                <a:srgbClr val="993300"/>
              </a:solidFill>
            </a:endParaRPr>
          </a:p>
        </p:txBody>
      </p:sp>
    </p:spTree>
    <p:extLst>
      <p:ext uri="{BB962C8B-B14F-4D97-AF65-F5344CB8AC3E}">
        <p14:creationId xmlns:p14="http://schemas.microsoft.com/office/powerpoint/2010/main" val="347898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9270A081-28F5-4F65-A307-FC53399C8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D72972-A3A2-4086-96CF-CD76F6C7A305}"/>
              </a:ext>
            </a:extLst>
          </p:cNvPr>
          <p:cNvSpPr/>
          <p:nvPr/>
        </p:nvSpPr>
        <p:spPr>
          <a:xfrm>
            <a:off x="2203553" y="1417773"/>
            <a:ext cx="7585023" cy="553998"/>
          </a:xfrm>
          <a:prstGeom prst="rect">
            <a:avLst/>
          </a:prstGeom>
        </p:spPr>
        <p:txBody>
          <a:bodyPr wrap="square">
            <a:spAutoFit/>
          </a:bodyPr>
          <a:lstStyle/>
          <a:p>
            <a:pPr algn="ctr" fontAlgn="base"/>
            <a:r>
              <a:rPr lang="en-US" sz="3000" dirty="0">
                <a:solidFill>
                  <a:srgbClr val="000000"/>
                </a:solidFill>
                <a:latin typeface="Arial Black" panose="020B0A04020102020204" pitchFamily="34" charset="0"/>
              </a:rPr>
              <a:t>Of What Are We Afraid?</a:t>
            </a:r>
            <a:endParaRPr lang="en-US" sz="3000" dirty="0">
              <a:solidFill>
                <a:srgbClr val="000000"/>
              </a:solidFill>
              <a:effectLst/>
              <a:latin typeface="Arial Black" panose="020B0A04020102020204" pitchFamily="34" charset="0"/>
            </a:endParaRPr>
          </a:p>
        </p:txBody>
      </p:sp>
      <p:sp>
        <p:nvSpPr>
          <p:cNvPr id="7" name="Rectangle 6">
            <a:extLst>
              <a:ext uri="{FF2B5EF4-FFF2-40B4-BE49-F238E27FC236}">
                <a16:creationId xmlns:a16="http://schemas.microsoft.com/office/drawing/2014/main" id="{B82A7610-7326-457E-973F-CBB112B0F4BC}"/>
              </a:ext>
            </a:extLst>
          </p:cNvPr>
          <p:cNvSpPr/>
          <p:nvPr/>
        </p:nvSpPr>
        <p:spPr>
          <a:xfrm>
            <a:off x="535613" y="2452417"/>
            <a:ext cx="7585022" cy="1660134"/>
          </a:xfrm>
          <a:prstGeom prst="rect">
            <a:avLst/>
          </a:prstGeom>
        </p:spPr>
        <p:txBody>
          <a:bodyPr wrap="square">
            <a:spAutoFit/>
          </a:bodyPr>
          <a:lstStyle/>
          <a:p>
            <a:pPr marL="1143000" marR="0" indent="-457200">
              <a:lnSpc>
                <a:spcPct val="107000"/>
              </a:lnSpc>
              <a:spcBef>
                <a:spcPts val="0"/>
              </a:spcBef>
              <a:spcAft>
                <a:spcPts val="800"/>
              </a:spcAft>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Government? </a:t>
            </a:r>
          </a:p>
          <a:p>
            <a:pPr marL="1143000" marR="0" indent="-457200">
              <a:lnSpc>
                <a:spcPct val="107000"/>
              </a:lnSpc>
              <a:spcBef>
                <a:spcPts val="0"/>
              </a:spcBef>
              <a:spcAft>
                <a:spcPts val="800"/>
              </a:spcAft>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Academia? </a:t>
            </a:r>
          </a:p>
          <a:p>
            <a:pPr marL="1143000" marR="0" indent="-457200">
              <a:lnSpc>
                <a:spcPct val="107000"/>
              </a:lnSpc>
              <a:spcBef>
                <a:spcPts val="0"/>
              </a:spcBef>
              <a:spcAft>
                <a:spcPts val="800"/>
              </a:spcAft>
              <a:buFont typeface="Arial" panose="020B0604020202020204" pitchFamily="34" charset="0"/>
              <a:buChar char="•"/>
            </a:pPr>
            <a:r>
              <a:rPr lang="en-US" sz="2800" b="1" i="1" dirty="0">
                <a:latin typeface="Calibri" panose="020F0502020204030204" pitchFamily="34" charset="0"/>
                <a:ea typeface="Calibri" panose="020F0502020204030204" pitchFamily="34" charset="0"/>
                <a:cs typeface="Times New Roman" panose="02020603050405020304" pitchFamily="18" charset="0"/>
              </a:rPr>
              <a:t>Losing our Children! </a:t>
            </a:r>
          </a:p>
        </p:txBody>
      </p:sp>
      <p:pic>
        <p:nvPicPr>
          <p:cNvPr id="2050" name="Picture 2" descr="Jesus with the children, stained glass, artist unknown">
            <a:extLst>
              <a:ext uri="{FF2B5EF4-FFF2-40B4-BE49-F238E27FC236}">
                <a16:creationId xmlns:a16="http://schemas.microsoft.com/office/drawing/2014/main" id="{9E31A449-36B5-49F0-B4DF-FDD718838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0796" y="2517761"/>
            <a:ext cx="3069001" cy="24220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oot-In-DOOR">
            <a:extLst>
              <a:ext uri="{FF2B5EF4-FFF2-40B4-BE49-F238E27FC236}">
                <a16:creationId xmlns:a16="http://schemas.microsoft.com/office/drawing/2014/main" id="{FFCD8059-454B-4ED8-904F-DE29FA195C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8970" y="1718224"/>
            <a:ext cx="2317517" cy="231751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1BD4C52-E372-4C32-BBD0-723D55974043}"/>
              </a:ext>
            </a:extLst>
          </p:cNvPr>
          <p:cNvSpPr/>
          <p:nvPr/>
        </p:nvSpPr>
        <p:spPr>
          <a:xfrm>
            <a:off x="87924" y="6322898"/>
            <a:ext cx="11896232" cy="446276"/>
          </a:xfrm>
          <a:prstGeom prst="rect">
            <a:avLst/>
          </a:prstGeom>
        </p:spPr>
        <p:txBody>
          <a:bodyPr wrap="square">
            <a:spAutoFit/>
          </a:bodyPr>
          <a:lstStyle/>
          <a:p>
            <a:r>
              <a:rPr lang="en-US" b="1" dirty="0">
                <a:solidFill>
                  <a:srgbClr val="993300"/>
                </a:solidFill>
                <a:latin typeface="Arial Narrow" panose="020B0606020202030204" pitchFamily="34" charset="0"/>
              </a:rPr>
              <a:t>The </a:t>
            </a:r>
            <a:r>
              <a:rPr lang="en-US" b="1" cap="small" dirty="0">
                <a:solidFill>
                  <a:srgbClr val="993300"/>
                </a:solidFill>
                <a:latin typeface="Arial Narrow" panose="020B0606020202030204" pitchFamily="34" charset="0"/>
              </a:rPr>
              <a:t>Lord</a:t>
            </a:r>
            <a:r>
              <a:rPr lang="en-US" b="1" dirty="0">
                <a:solidFill>
                  <a:srgbClr val="993300"/>
                </a:solidFill>
                <a:latin typeface="Arial Narrow" panose="020B0606020202030204" pitchFamily="34" charset="0"/>
              </a:rPr>
              <a:t> is my light and my salvation; whom shall I fear? The </a:t>
            </a:r>
            <a:r>
              <a:rPr lang="en-US" b="1" cap="small" dirty="0">
                <a:solidFill>
                  <a:srgbClr val="993300"/>
                </a:solidFill>
                <a:latin typeface="Arial Narrow" panose="020B0606020202030204" pitchFamily="34" charset="0"/>
              </a:rPr>
              <a:t>Lord</a:t>
            </a:r>
            <a:r>
              <a:rPr lang="en-US" b="1" dirty="0">
                <a:solidFill>
                  <a:srgbClr val="993300"/>
                </a:solidFill>
                <a:latin typeface="Arial Narrow" panose="020B0606020202030204" pitchFamily="34" charset="0"/>
              </a:rPr>
              <a:t> is the stronghold</a:t>
            </a:r>
            <a:r>
              <a:rPr lang="en-US" b="1" baseline="30000" dirty="0">
                <a:solidFill>
                  <a:srgbClr val="993300"/>
                </a:solidFill>
                <a:latin typeface="Arial Narrow" panose="020B0606020202030204" pitchFamily="34" charset="0"/>
              </a:rPr>
              <a:t> </a:t>
            </a:r>
            <a:r>
              <a:rPr lang="en-US" b="1" dirty="0">
                <a:solidFill>
                  <a:srgbClr val="993300"/>
                </a:solidFill>
                <a:latin typeface="Arial Narrow" panose="020B0606020202030204" pitchFamily="34" charset="0"/>
              </a:rPr>
              <a:t>of my life; of whom shall I be afraid?  Ps. 27:1</a:t>
            </a:r>
          </a:p>
          <a:p>
            <a:endParaRPr lang="en-US" sz="500" dirty="0">
              <a:solidFill>
                <a:srgbClr val="993300"/>
              </a:solidFill>
            </a:endParaRPr>
          </a:p>
        </p:txBody>
      </p:sp>
    </p:spTree>
    <p:extLst>
      <p:ext uri="{BB962C8B-B14F-4D97-AF65-F5344CB8AC3E}">
        <p14:creationId xmlns:p14="http://schemas.microsoft.com/office/powerpoint/2010/main" val="536232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DAC01CB-E084-4CB2-A83B-85EE86613F9C}"/>
              </a:ext>
            </a:extLst>
          </p:cNvPr>
          <p:cNvSpPr/>
          <p:nvPr/>
        </p:nvSpPr>
        <p:spPr>
          <a:xfrm>
            <a:off x="464695" y="1417773"/>
            <a:ext cx="9323881" cy="553998"/>
          </a:xfrm>
          <a:prstGeom prst="rect">
            <a:avLst/>
          </a:prstGeom>
        </p:spPr>
        <p:txBody>
          <a:bodyPr wrap="square">
            <a:spAutoFit/>
          </a:bodyPr>
          <a:lstStyle/>
          <a:p>
            <a:pPr algn="ctr" fontAlgn="base"/>
            <a:r>
              <a:rPr lang="en-US" sz="3000" dirty="0">
                <a:solidFill>
                  <a:srgbClr val="000000"/>
                </a:solidFill>
                <a:latin typeface="Arial Black" panose="020B0A04020102020204" pitchFamily="34" charset="0"/>
              </a:rPr>
              <a:t>The foot that got in…</a:t>
            </a:r>
            <a:endParaRPr lang="en-US" sz="3000" dirty="0">
              <a:solidFill>
                <a:srgbClr val="000000"/>
              </a:solidFill>
              <a:effectLst/>
              <a:latin typeface="Arial Black" panose="020B0A04020102020204" pitchFamily="34" charset="0"/>
            </a:endParaRPr>
          </a:p>
        </p:txBody>
      </p:sp>
      <p:sp>
        <p:nvSpPr>
          <p:cNvPr id="8" name="Rectangle 7">
            <a:extLst>
              <a:ext uri="{FF2B5EF4-FFF2-40B4-BE49-F238E27FC236}">
                <a16:creationId xmlns:a16="http://schemas.microsoft.com/office/drawing/2014/main" id="{2693E366-3EEA-4229-9613-D24FC15FF32D}"/>
              </a:ext>
            </a:extLst>
          </p:cNvPr>
          <p:cNvSpPr/>
          <p:nvPr/>
        </p:nvSpPr>
        <p:spPr>
          <a:xfrm>
            <a:off x="3162924" y="4446004"/>
            <a:ext cx="8544391" cy="523220"/>
          </a:xfrm>
          <a:prstGeom prst="rect">
            <a:avLst/>
          </a:prstGeom>
        </p:spPr>
        <p:txBody>
          <a:bodyPr wrap="square">
            <a:spAutoFit/>
          </a:bodyPr>
          <a:lstStyle/>
          <a:p>
            <a:pPr algn="ctr" fontAlgn="base"/>
            <a:r>
              <a:rPr lang="en-US" sz="2800" i="1" dirty="0">
                <a:solidFill>
                  <a:srgbClr val="993300"/>
                </a:solidFill>
              </a:rPr>
              <a:t>…a</a:t>
            </a:r>
            <a:r>
              <a:rPr lang="en-US" sz="2800" i="1" dirty="0">
                <a:solidFill>
                  <a:srgbClr val="993300"/>
                </a:solidFill>
                <a:effectLst/>
              </a:rPr>
              <a:t>n </a:t>
            </a:r>
            <a:r>
              <a:rPr lang="en-US" sz="2800" i="1" dirty="0">
                <a:solidFill>
                  <a:srgbClr val="993300"/>
                </a:solidFill>
              </a:rPr>
              <a:t>unexpected</a:t>
            </a:r>
            <a:r>
              <a:rPr lang="en-US" sz="2800" i="1" dirty="0">
                <a:solidFill>
                  <a:srgbClr val="993300"/>
                </a:solidFill>
                <a:effectLst/>
              </a:rPr>
              <a:t> debate in </a:t>
            </a:r>
            <a:r>
              <a:rPr lang="en-US" sz="2800" i="1" dirty="0">
                <a:solidFill>
                  <a:srgbClr val="993300"/>
                </a:solidFill>
              </a:rPr>
              <a:t>the lunchroom</a:t>
            </a:r>
            <a:endParaRPr lang="en-US" sz="2800" i="1" dirty="0">
              <a:solidFill>
                <a:srgbClr val="993300"/>
              </a:solidFill>
              <a:effectLst/>
            </a:endParaRPr>
          </a:p>
        </p:txBody>
      </p:sp>
      <p:pic>
        <p:nvPicPr>
          <p:cNvPr id="7" name="Picture 2" descr="Foot-In-DOOR">
            <a:extLst>
              <a:ext uri="{FF2B5EF4-FFF2-40B4-BE49-F238E27FC236}">
                <a16:creationId xmlns:a16="http://schemas.microsoft.com/office/drawing/2014/main" id="{64D7C143-30A3-4EDD-ABFE-229D5A078D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970" y="1718224"/>
            <a:ext cx="2317517" cy="23175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eacher icon free">
            <a:extLst>
              <a:ext uri="{FF2B5EF4-FFF2-40B4-BE49-F238E27FC236}">
                <a16:creationId xmlns:a16="http://schemas.microsoft.com/office/drawing/2014/main" id="{FD5F59B4-CBA7-41F3-83A8-4EB1EFAE08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504" y="1088192"/>
            <a:ext cx="3045420" cy="304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517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704C7D0-A136-4332-AD9D-F7367333C972}"/>
              </a:ext>
            </a:extLst>
          </p:cNvPr>
          <p:cNvSpPr/>
          <p:nvPr/>
        </p:nvSpPr>
        <p:spPr>
          <a:xfrm>
            <a:off x="734518" y="2203554"/>
            <a:ext cx="6940445" cy="3416320"/>
          </a:xfrm>
          <a:prstGeom prst="rect">
            <a:avLst/>
          </a:prstGeom>
        </p:spPr>
        <p:txBody>
          <a:bodyPr wrap="square">
            <a:spAutoFit/>
          </a:bodyPr>
          <a:lstStyle/>
          <a:p>
            <a:r>
              <a:rPr lang="en-US" sz="2400" dirty="0">
                <a:solidFill>
                  <a:srgbClr val="993300"/>
                </a:solidFill>
                <a:latin typeface="Trebuchet MS" panose="020B0603020202020204" pitchFamily="34" charset="0"/>
              </a:rPr>
              <a:t>I would advise no one to send his child where the </a:t>
            </a:r>
            <a:r>
              <a:rPr lang="en-US" sz="2400" b="1" dirty="0">
                <a:solidFill>
                  <a:srgbClr val="993300"/>
                </a:solidFill>
                <a:latin typeface="Trebuchet MS" panose="020B0603020202020204" pitchFamily="34" charset="0"/>
              </a:rPr>
              <a:t>Holy Scriptures </a:t>
            </a:r>
            <a:r>
              <a:rPr lang="en-US" sz="2400" dirty="0">
                <a:solidFill>
                  <a:srgbClr val="993300"/>
                </a:solidFill>
                <a:latin typeface="Trebuchet MS" panose="020B0603020202020204" pitchFamily="34" charset="0"/>
              </a:rPr>
              <a:t>are not supreme. Every institution that does not unceasingly pursue the study of God’s word becomes corrupt…. I greatly fear that the universities, unless they teach the Holy Scriptures diligently and impress them on the young students, are wide gates to hell.</a:t>
            </a:r>
          </a:p>
          <a:p>
            <a:endParaRPr lang="en-US" sz="2400" dirty="0">
              <a:solidFill>
                <a:srgbClr val="993300"/>
              </a:solidFill>
              <a:latin typeface="Trebuchet MS" panose="020B0603020202020204" pitchFamily="34" charset="0"/>
            </a:endParaRPr>
          </a:p>
          <a:p>
            <a:r>
              <a:rPr lang="en-US" sz="2400" dirty="0">
                <a:solidFill>
                  <a:srgbClr val="993300"/>
                </a:solidFill>
              </a:rPr>
              <a:t>Luther’s Works, American Edition (AE), vol. 44, p. 207</a:t>
            </a:r>
          </a:p>
        </p:txBody>
      </p:sp>
      <p:pic>
        <p:nvPicPr>
          <p:cNvPr id="10" name="Picture 2" descr="Martin Luther by Cranach-restoration.jpg">
            <a:extLst>
              <a:ext uri="{FF2B5EF4-FFF2-40B4-BE49-F238E27FC236}">
                <a16:creationId xmlns:a16="http://schemas.microsoft.com/office/drawing/2014/main" id="{DBBEE10A-3061-4896-AEEA-A99249E5E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4858" y="1707590"/>
            <a:ext cx="3202623" cy="34428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07C9DC-7003-480B-A3D7-8D11C87C7535}"/>
              </a:ext>
            </a:extLst>
          </p:cNvPr>
          <p:cNvSpPr txBox="1"/>
          <p:nvPr/>
        </p:nvSpPr>
        <p:spPr>
          <a:xfrm>
            <a:off x="8508588" y="5150410"/>
            <a:ext cx="2695161" cy="646331"/>
          </a:xfrm>
          <a:prstGeom prst="rect">
            <a:avLst/>
          </a:prstGeom>
          <a:noFill/>
        </p:spPr>
        <p:txBody>
          <a:bodyPr wrap="none" rtlCol="0">
            <a:spAutoFit/>
          </a:bodyPr>
          <a:lstStyle/>
          <a:p>
            <a:pPr algn="ctr"/>
            <a:r>
              <a:rPr lang="en-US" i="1" dirty="0"/>
              <a:t>Martin Luther</a:t>
            </a:r>
            <a:r>
              <a:rPr lang="en-US" dirty="0"/>
              <a:t> (1529) </a:t>
            </a:r>
          </a:p>
          <a:p>
            <a:pPr algn="ctr"/>
            <a:r>
              <a:rPr lang="en-US" dirty="0"/>
              <a:t>by Lucas Cranach the Elder</a:t>
            </a:r>
          </a:p>
        </p:txBody>
      </p:sp>
      <p:sp>
        <p:nvSpPr>
          <p:cNvPr id="7" name="Rectangle 6">
            <a:extLst>
              <a:ext uri="{FF2B5EF4-FFF2-40B4-BE49-F238E27FC236}">
                <a16:creationId xmlns:a16="http://schemas.microsoft.com/office/drawing/2014/main" id="{07C7627F-68D5-49F3-BC77-2D38F7A429EA}"/>
              </a:ext>
            </a:extLst>
          </p:cNvPr>
          <p:cNvSpPr/>
          <p:nvPr/>
        </p:nvSpPr>
        <p:spPr>
          <a:xfrm>
            <a:off x="734518" y="1036279"/>
            <a:ext cx="7150307" cy="553998"/>
          </a:xfrm>
          <a:prstGeom prst="rect">
            <a:avLst/>
          </a:prstGeom>
        </p:spPr>
        <p:txBody>
          <a:bodyPr wrap="square">
            <a:spAutoFit/>
          </a:bodyPr>
          <a:lstStyle/>
          <a:p>
            <a:pPr algn="ctr" fontAlgn="base"/>
            <a:r>
              <a:rPr lang="en-US" sz="3000" dirty="0">
                <a:solidFill>
                  <a:srgbClr val="000000"/>
                </a:solidFill>
                <a:latin typeface="Arial Black" panose="020B0A04020102020204" pitchFamily="34" charset="0"/>
              </a:rPr>
              <a:t>‘Your word is truth’   Jn 17:17</a:t>
            </a:r>
            <a:endParaRPr lang="en-US" sz="3000" dirty="0">
              <a:solidFill>
                <a:srgbClr val="000000"/>
              </a:solidFill>
              <a:effectLst/>
              <a:latin typeface="Arial Black" panose="020B0A04020102020204" pitchFamily="34" charset="0"/>
            </a:endParaRPr>
          </a:p>
        </p:txBody>
      </p:sp>
    </p:spTree>
    <p:extLst>
      <p:ext uri="{BB962C8B-B14F-4D97-AF65-F5344CB8AC3E}">
        <p14:creationId xmlns:p14="http://schemas.microsoft.com/office/powerpoint/2010/main" val="349251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A65076-FFAA-4809-9289-12BB598FB2EF}"/>
              </a:ext>
            </a:extLst>
          </p:cNvPr>
          <p:cNvSpPr txBox="1">
            <a:spLocks noChangeArrowheads="1"/>
          </p:cNvSpPr>
          <p:nvPr/>
        </p:nvSpPr>
        <p:spPr>
          <a:xfrm>
            <a:off x="2209800" y="987216"/>
            <a:ext cx="7772400" cy="838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latin typeface="Arial Narrow" panose="020B0606020202030204" pitchFamily="34" charset="0"/>
              </a:rPr>
              <a:t>Of the Holy Scriptures</a:t>
            </a:r>
          </a:p>
        </p:txBody>
      </p:sp>
      <p:sp>
        <p:nvSpPr>
          <p:cNvPr id="4" name="Rectangle 3">
            <a:extLst>
              <a:ext uri="{FF2B5EF4-FFF2-40B4-BE49-F238E27FC236}">
                <a16:creationId xmlns:a16="http://schemas.microsoft.com/office/drawing/2014/main" id="{F52D9E0E-6973-418D-B862-3D603573E083}"/>
              </a:ext>
            </a:extLst>
          </p:cNvPr>
          <p:cNvSpPr/>
          <p:nvPr/>
        </p:nvSpPr>
        <p:spPr>
          <a:xfrm>
            <a:off x="1274164" y="2170263"/>
            <a:ext cx="10163331" cy="3785652"/>
          </a:xfrm>
          <a:prstGeom prst="rect">
            <a:avLst/>
          </a:prstGeom>
        </p:spPr>
        <p:txBody>
          <a:bodyPr wrap="square">
            <a:spAutoFit/>
          </a:bodyPr>
          <a:lstStyle/>
          <a:p>
            <a:r>
              <a:rPr lang="en-US" sz="2400" dirty="0">
                <a:solidFill>
                  <a:srgbClr val="333333"/>
                </a:solidFill>
                <a:latin typeface="Calibri" panose="020F0502020204030204" pitchFamily="34" charset="0"/>
                <a:cs typeface="Calibri" panose="020F0502020204030204" pitchFamily="34" charset="0"/>
              </a:rPr>
              <a:t>We teach that the Holy Scriptures differ from all other books in the world in that they are the Word of God. They are the Word of God because the holy men of God who wrote the Scriptures wrote only that which the Holy Ghost communicated to them by inspiration, 2 Tim. 3:16; 2 Peter 1:21. We teach also that the verbal inspiration of the Scriptures is not a so-called "theological deduction," but that it is taught by direct statements of the Scriptures, 2 Tim. 3:16, John 10:35, Rom. 3:2; 1 Cor. 2:13. Since the Holy Scriptures are the Word of God, it goes without saying that they contain no errors or contradictions, but that </a:t>
            </a:r>
            <a:r>
              <a:rPr lang="en-US" sz="2400" b="1" dirty="0">
                <a:solidFill>
                  <a:srgbClr val="333333"/>
                </a:solidFill>
                <a:latin typeface="Calibri" panose="020F0502020204030204" pitchFamily="34" charset="0"/>
                <a:cs typeface="Calibri" panose="020F0502020204030204" pitchFamily="34" charset="0"/>
              </a:rPr>
              <a:t>they are in all their parts and words the infallible truth, also in those parts which treat of historical, geographical, and other secular matters</a:t>
            </a:r>
            <a:r>
              <a:rPr lang="en-US" sz="2400" dirty="0">
                <a:solidFill>
                  <a:srgbClr val="333333"/>
                </a:solidFill>
                <a:latin typeface="Calibri" panose="020F0502020204030204" pitchFamily="34" charset="0"/>
                <a:cs typeface="Calibri" panose="020F0502020204030204" pitchFamily="34" charset="0"/>
              </a:rPr>
              <a:t>, John 10:35.</a:t>
            </a:r>
          </a:p>
        </p:txBody>
      </p:sp>
      <p:pic>
        <p:nvPicPr>
          <p:cNvPr id="5" name="Picture 2" descr="https://upload.wikimedia.org/wikipedia/commons/thumb/d/df/Amendment_1.jpg/1920px-Amendment_1.jpg">
            <a:extLst>
              <a:ext uri="{FF2B5EF4-FFF2-40B4-BE49-F238E27FC236}">
                <a16:creationId xmlns:a16="http://schemas.microsoft.com/office/drawing/2014/main" id="{B3C02BBC-1ABA-4BF9-B20B-167D890E5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027FCD-B9B7-4E54-833D-A01696B19C1A}"/>
              </a:ext>
            </a:extLst>
          </p:cNvPr>
          <p:cNvSpPr txBox="1"/>
          <p:nvPr/>
        </p:nvSpPr>
        <p:spPr>
          <a:xfrm>
            <a:off x="1274164" y="6116096"/>
            <a:ext cx="10026912" cy="369332"/>
          </a:xfrm>
          <a:prstGeom prst="rect">
            <a:avLst/>
          </a:prstGeom>
          <a:noFill/>
        </p:spPr>
        <p:txBody>
          <a:bodyPr wrap="none" rtlCol="0">
            <a:spAutoFit/>
          </a:bodyPr>
          <a:lstStyle/>
          <a:p>
            <a:r>
              <a:rPr lang="en-US" dirty="0">
                <a:solidFill>
                  <a:schemeClr val="tx1">
                    <a:lumMod val="95000"/>
                    <a:lumOff val="5000"/>
                  </a:schemeClr>
                </a:solidFill>
                <a:hlinkClick r:id="rId4">
                  <a:extLst>
                    <a:ext uri="{A12FA001-AC4F-418D-AE19-62706E023703}">
                      <ahyp:hlinkClr xmlns:ahyp="http://schemas.microsoft.com/office/drawing/2018/hyperlinkcolor" val="tx"/>
                    </a:ext>
                  </a:extLst>
                </a:hlinkClick>
              </a:rPr>
              <a:t>https://www.lcms.org/about/beliefs/doctrine/brief-statement-of-lcms-doctrinal-position#holy-scriptures</a:t>
            </a:r>
            <a:endParaRPr lang="en-US" dirty="0">
              <a:solidFill>
                <a:schemeClr val="tx1">
                  <a:lumMod val="95000"/>
                  <a:lumOff val="5000"/>
                </a:schemeClr>
              </a:solidFill>
            </a:endParaRPr>
          </a:p>
        </p:txBody>
      </p:sp>
    </p:spTree>
    <p:extLst>
      <p:ext uri="{BB962C8B-B14F-4D97-AF65-F5344CB8AC3E}">
        <p14:creationId xmlns:p14="http://schemas.microsoft.com/office/powerpoint/2010/main" val="242768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a:extLst>
              <a:ext uri="{FF2B5EF4-FFF2-40B4-BE49-F238E27FC236}">
                <a16:creationId xmlns:a16="http://schemas.microsoft.com/office/drawing/2014/main" id="{5EF909A5-7C2A-4FD7-B0A7-30ED3B623B9D}"/>
              </a:ext>
            </a:extLst>
          </p:cNvPr>
          <p:cNvSpPr txBox="1">
            <a:spLocks noChangeArrowheads="1"/>
          </p:cNvSpPr>
          <p:nvPr/>
        </p:nvSpPr>
        <p:spPr bwMode="auto">
          <a:xfrm>
            <a:off x="1181727" y="2156303"/>
            <a:ext cx="4914272" cy="1569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i="1">
                <a:solidFill>
                  <a:schemeClr val="tx1"/>
                </a:solidFill>
                <a:latin typeface="Times New Roman" panose="02020603050405020304" pitchFamily="18" charset="0"/>
              </a:defRPr>
            </a:lvl1pPr>
            <a:lvl2pPr marL="742950" indent="-285750" eaLnBrk="0" hangingPunct="0">
              <a:defRPr sz="2400" i="1">
                <a:solidFill>
                  <a:schemeClr val="tx1"/>
                </a:solidFill>
                <a:latin typeface="Times New Roman" panose="02020603050405020304" pitchFamily="18" charset="0"/>
              </a:defRPr>
            </a:lvl2pPr>
            <a:lvl3pPr marL="1143000" indent="-228600" eaLnBrk="0" hangingPunct="0">
              <a:defRPr sz="2400" i="1">
                <a:solidFill>
                  <a:schemeClr val="tx1"/>
                </a:solidFill>
                <a:latin typeface="Times New Roman" panose="02020603050405020304" pitchFamily="18" charset="0"/>
              </a:defRPr>
            </a:lvl3pPr>
            <a:lvl4pPr marL="1600200" indent="-228600" eaLnBrk="0" hangingPunct="0">
              <a:defRPr sz="2400" i="1">
                <a:solidFill>
                  <a:schemeClr val="tx1"/>
                </a:solidFill>
                <a:latin typeface="Times New Roman" panose="02020603050405020304" pitchFamily="18" charset="0"/>
              </a:defRPr>
            </a:lvl4pPr>
            <a:lvl5pPr marL="2057400" indent="-228600" eaLnBrk="0" hangingPunct="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eaLnBrk="1" hangingPunct="1">
              <a:spcBef>
                <a:spcPct val="50000"/>
              </a:spcBef>
            </a:pPr>
            <a:r>
              <a:rPr lang="en-US" altLang="en-US" sz="3200" b="1" i="0" dirty="0">
                <a:latin typeface="Calibri Light" panose="020F0302020204030204" pitchFamily="34" charset="0"/>
                <a:cs typeface="Calibri Light" panose="020F0302020204030204" pitchFamily="34" charset="0"/>
              </a:rPr>
              <a:t>…sin came into the world through one man, and death through sin...”        Rom 5:12</a:t>
            </a:r>
          </a:p>
        </p:txBody>
      </p:sp>
      <p:pic>
        <p:nvPicPr>
          <p:cNvPr id="13" name="Picture 12">
            <a:extLst>
              <a:ext uri="{FF2B5EF4-FFF2-40B4-BE49-F238E27FC236}">
                <a16:creationId xmlns:a16="http://schemas.microsoft.com/office/drawing/2014/main" id="{67392C5E-1F70-4E6C-871D-F800BC115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382" y="3939376"/>
            <a:ext cx="2749471" cy="2062103"/>
          </a:xfrm>
          <a:prstGeom prst="rect">
            <a:avLst/>
          </a:prstGeom>
        </p:spPr>
      </p:pic>
      <p:pic>
        <p:nvPicPr>
          <p:cNvPr id="18" name="Picture 17">
            <a:extLst>
              <a:ext uri="{FF2B5EF4-FFF2-40B4-BE49-F238E27FC236}">
                <a16:creationId xmlns:a16="http://schemas.microsoft.com/office/drawing/2014/main" id="{AB860806-AC1A-4434-833E-FC9804F0B9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4628" y="1004344"/>
            <a:ext cx="5733135" cy="5118831"/>
          </a:xfrm>
          <a:prstGeom prst="rect">
            <a:avLst/>
          </a:prstGeom>
        </p:spPr>
      </p:pic>
      <p:pic>
        <p:nvPicPr>
          <p:cNvPr id="6157" name="Picture 13" descr="https://upload.wikimedia.org/wikipedia/commons/d/dd/Adam_%26_Eve_02.jpg">
            <a:extLst>
              <a:ext uri="{FF2B5EF4-FFF2-40B4-BE49-F238E27FC236}">
                <a16:creationId xmlns:a16="http://schemas.microsoft.com/office/drawing/2014/main" id="{38B649D8-1EF7-4787-869F-2035D57ABC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8128" y="1856503"/>
            <a:ext cx="1341460" cy="185088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88FB6BD-4532-4BA3-A01D-8E9920C0F479}"/>
              </a:ext>
            </a:extLst>
          </p:cNvPr>
          <p:cNvSpPr/>
          <p:nvPr/>
        </p:nvSpPr>
        <p:spPr>
          <a:xfrm>
            <a:off x="1109274" y="1024117"/>
            <a:ext cx="8594359" cy="553998"/>
          </a:xfrm>
          <a:prstGeom prst="rect">
            <a:avLst/>
          </a:prstGeom>
        </p:spPr>
        <p:txBody>
          <a:bodyPr wrap="square">
            <a:spAutoFit/>
          </a:bodyPr>
          <a:lstStyle/>
          <a:p>
            <a:pPr fontAlgn="base"/>
            <a:r>
              <a:rPr lang="en-US" sz="3000" dirty="0">
                <a:solidFill>
                  <a:srgbClr val="000000"/>
                </a:solidFill>
                <a:effectLst/>
                <a:latin typeface="Arial Black" panose="020B0A04020102020204" pitchFamily="34" charset="0"/>
              </a:rPr>
              <a:t>Evolution is Anti-Scriptures</a:t>
            </a:r>
          </a:p>
        </p:txBody>
      </p:sp>
      <p:cxnSp>
        <p:nvCxnSpPr>
          <p:cNvPr id="4" name="Straight Arrow Connector 3">
            <a:extLst>
              <a:ext uri="{FF2B5EF4-FFF2-40B4-BE49-F238E27FC236}">
                <a16:creationId xmlns:a16="http://schemas.microsoft.com/office/drawing/2014/main" id="{2C7A1DEF-AC81-4EEB-8FF8-E8C30793A21A}"/>
              </a:ext>
            </a:extLst>
          </p:cNvPr>
          <p:cNvCxnSpPr>
            <a:cxnSpLocks/>
          </p:cNvCxnSpPr>
          <p:nvPr/>
        </p:nvCxnSpPr>
        <p:spPr>
          <a:xfrm flipH="1" flipV="1">
            <a:off x="4227227" y="5006715"/>
            <a:ext cx="5186596" cy="846941"/>
          </a:xfrm>
          <a:prstGeom prst="straightConnector1">
            <a:avLst/>
          </a:prstGeom>
          <a:ln w="28575">
            <a:solidFill>
              <a:schemeClr val="accent1">
                <a:lumMod val="50000"/>
              </a:schemeClr>
            </a:solidFill>
            <a:prstDash val="dash"/>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9B804CBC-92BF-4371-9175-0FADFD7F65AC}"/>
              </a:ext>
            </a:extLst>
          </p:cNvPr>
          <p:cNvCxnSpPr>
            <a:cxnSpLocks/>
          </p:cNvCxnSpPr>
          <p:nvPr/>
        </p:nvCxnSpPr>
        <p:spPr>
          <a:xfrm>
            <a:off x="9925987" y="6123175"/>
            <a:ext cx="0" cy="447206"/>
          </a:xfrm>
          <a:prstGeom prst="straightConnector1">
            <a:avLst/>
          </a:prstGeom>
          <a:ln w="28575">
            <a:solidFill>
              <a:schemeClr val="accent1">
                <a:lumMod val="50000"/>
              </a:schemeClr>
            </a:solidFill>
            <a:prstDash val="dash"/>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083F7448-2D30-459D-B7AF-4DFD3B0A8F20}"/>
              </a:ext>
            </a:extLst>
          </p:cNvPr>
          <p:cNvSpPr txBox="1"/>
          <p:nvPr/>
        </p:nvSpPr>
        <p:spPr>
          <a:xfrm>
            <a:off x="9015353" y="6541362"/>
            <a:ext cx="1821268" cy="369332"/>
          </a:xfrm>
          <a:prstGeom prst="rect">
            <a:avLst/>
          </a:prstGeom>
          <a:noFill/>
        </p:spPr>
        <p:txBody>
          <a:bodyPr wrap="none" rtlCol="0">
            <a:spAutoFit/>
          </a:bodyPr>
          <a:lstStyle/>
          <a:p>
            <a:r>
              <a:rPr lang="en-US" dirty="0">
                <a:solidFill>
                  <a:schemeClr val="accent1">
                    <a:lumMod val="50000"/>
                  </a:schemeClr>
                </a:solidFill>
              </a:rPr>
              <a:t>Jesus of Nazareth</a:t>
            </a:r>
          </a:p>
        </p:txBody>
      </p:sp>
    </p:spTree>
    <p:extLst>
      <p:ext uri="{BB962C8B-B14F-4D97-AF65-F5344CB8AC3E}">
        <p14:creationId xmlns:p14="http://schemas.microsoft.com/office/powerpoint/2010/main" val="153262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https://upload.wikimedia.org/wikipedia/commons/thumb/d/df/Amendment_1.jpg/1920px-Amendment_1.jpg">
            <a:extLst>
              <a:ext uri="{FF2B5EF4-FFF2-40B4-BE49-F238E27FC236}">
                <a16:creationId xmlns:a16="http://schemas.microsoft.com/office/drawing/2014/main" id="{A35B5FD3-9BAE-4377-808E-A0BB6529E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64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704C7D0-A136-4332-AD9D-F7367333C972}"/>
              </a:ext>
            </a:extLst>
          </p:cNvPr>
          <p:cNvSpPr/>
          <p:nvPr/>
        </p:nvSpPr>
        <p:spPr>
          <a:xfrm>
            <a:off x="734519" y="1424067"/>
            <a:ext cx="6610662" cy="4524315"/>
          </a:xfrm>
          <a:prstGeom prst="rect">
            <a:avLst/>
          </a:prstGeom>
        </p:spPr>
        <p:txBody>
          <a:bodyPr wrap="square">
            <a:spAutoFit/>
          </a:bodyPr>
          <a:lstStyle/>
          <a:p>
            <a:r>
              <a:rPr lang="en-US" b="1" dirty="0">
                <a:solidFill>
                  <a:srgbClr val="993300"/>
                </a:solidFill>
              </a:rPr>
              <a:t>Oh, we handle these poor young people who are committed to us for training and instruction in the wrong way! </a:t>
            </a:r>
            <a:r>
              <a:rPr lang="en-US" dirty="0">
                <a:solidFill>
                  <a:srgbClr val="993300"/>
                </a:solidFill>
              </a:rPr>
              <a:t>We shall have to render a solemn account of our neglect to set the word of God before them. Their lot is as described by Jeremiah in Lamentations 2 [:11-12], “My eyes are grown weary with weeping, my bowels are terrified, my heart is poured out upon the ground because of the destruction of the daughter of my people, for the youth and the children perish in all the streets of the entire city. They said to their mothers, ‘Where is bread and wine?’ as they fainted like wounded men in the streets of the city and gave up the ghost on their mothers’ bosom.” </a:t>
            </a:r>
            <a:r>
              <a:rPr lang="en-US" b="1" dirty="0">
                <a:solidFill>
                  <a:srgbClr val="993300"/>
                </a:solidFill>
              </a:rPr>
              <a:t>We do not see this pitiful evil, how today the young people of Christendom languish and perish miserably in our midst for want of the gospel</a:t>
            </a:r>
            <a:r>
              <a:rPr lang="en-US" dirty="0">
                <a:solidFill>
                  <a:srgbClr val="993300"/>
                </a:solidFill>
              </a:rPr>
              <a:t>, in which we ought to be giving them constant instruction and training. </a:t>
            </a:r>
          </a:p>
          <a:p>
            <a:endParaRPr lang="en-US" sz="900" dirty="0">
              <a:solidFill>
                <a:srgbClr val="993300"/>
              </a:solidFill>
            </a:endParaRPr>
          </a:p>
          <a:p>
            <a:r>
              <a:rPr lang="en-US" dirty="0">
                <a:solidFill>
                  <a:srgbClr val="993300"/>
                </a:solidFill>
              </a:rPr>
              <a:t>Luther’s Works, American Edition (AE), vol. 44, p. 206</a:t>
            </a:r>
          </a:p>
        </p:txBody>
      </p:sp>
      <p:pic>
        <p:nvPicPr>
          <p:cNvPr id="3074" name="Picture 2" descr="Martin Luther by Cranach-restoration.jpg">
            <a:extLst>
              <a:ext uri="{FF2B5EF4-FFF2-40B4-BE49-F238E27FC236}">
                <a16:creationId xmlns:a16="http://schemas.microsoft.com/office/drawing/2014/main" id="{9162A8AC-9E60-4B28-A278-D17BC4198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4858" y="1707590"/>
            <a:ext cx="3202623" cy="34428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FECC16E-A0AD-4C4F-97C6-7D2A7E119B86}"/>
              </a:ext>
            </a:extLst>
          </p:cNvPr>
          <p:cNvSpPr txBox="1"/>
          <p:nvPr/>
        </p:nvSpPr>
        <p:spPr>
          <a:xfrm>
            <a:off x="8508588" y="5150410"/>
            <a:ext cx="2695161" cy="646331"/>
          </a:xfrm>
          <a:prstGeom prst="rect">
            <a:avLst/>
          </a:prstGeom>
          <a:noFill/>
        </p:spPr>
        <p:txBody>
          <a:bodyPr wrap="none" rtlCol="0">
            <a:spAutoFit/>
          </a:bodyPr>
          <a:lstStyle/>
          <a:p>
            <a:pPr algn="ctr"/>
            <a:r>
              <a:rPr lang="en-US" i="1" dirty="0"/>
              <a:t>Martin Luther</a:t>
            </a:r>
            <a:r>
              <a:rPr lang="en-US" dirty="0"/>
              <a:t> (1529) </a:t>
            </a:r>
          </a:p>
          <a:p>
            <a:pPr algn="ctr"/>
            <a:r>
              <a:rPr lang="en-US" dirty="0"/>
              <a:t>by Lucas Cranach the Elder</a:t>
            </a:r>
          </a:p>
        </p:txBody>
      </p:sp>
    </p:spTree>
    <p:extLst>
      <p:ext uri="{BB962C8B-B14F-4D97-AF65-F5344CB8AC3E}">
        <p14:creationId xmlns:p14="http://schemas.microsoft.com/office/powerpoint/2010/main" val="3764027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4777</TotalTime>
  <Words>6319</Words>
  <Application>Microsoft Office PowerPoint</Application>
  <PresentationFormat>Widescreen</PresentationFormat>
  <Paragraphs>724</Paragraphs>
  <Slides>52</Slides>
  <Notes>52</Notes>
  <HiddenSlides>9</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52</vt:i4>
      </vt:variant>
    </vt:vector>
  </HeadingPairs>
  <TitlesOfParts>
    <vt:vector size="66" baseType="lpstr">
      <vt:lpstr>Arial</vt:lpstr>
      <vt:lpstr>Arial Black</vt:lpstr>
      <vt:lpstr>Arial Narrow</vt:lpstr>
      <vt:lpstr>Calibri</vt:lpstr>
      <vt:lpstr>Calibri Light</vt:lpstr>
      <vt:lpstr>Cambria Math</vt:lpstr>
      <vt:lpstr>Lato</vt:lpstr>
      <vt:lpstr>Open Sans</vt:lpstr>
      <vt:lpstr>Playfair Display</vt:lpstr>
      <vt:lpstr>Roboto</vt:lpstr>
      <vt:lpstr>Times New Roman</vt:lpstr>
      <vt:lpstr>Trebuchet MS</vt:lpstr>
      <vt:lpstr>Verdana</vt:lpstr>
      <vt:lpstr>Office Theme</vt:lpstr>
      <vt:lpstr>We Dare Not Allow Materialism’s Foot          in the Door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 Creation</vt:lpstr>
      <vt:lpstr>From Luther’s Lectures on 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HELMKAMP</dc:creator>
  <cp:lastModifiedBy>BARBARA HELMKAMP</cp:lastModifiedBy>
  <cp:revision>197</cp:revision>
  <cp:lastPrinted>2019-02-21T14:43:56Z</cp:lastPrinted>
  <dcterms:created xsi:type="dcterms:W3CDTF">2019-02-19T20:41:47Z</dcterms:created>
  <dcterms:modified xsi:type="dcterms:W3CDTF">2019-04-25T23:33:37Z</dcterms:modified>
</cp:coreProperties>
</file>